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183" r:id="rId6"/>
    <p:sldId id="2195" r:id="rId7"/>
    <p:sldId id="2184" r:id="rId8"/>
    <p:sldId id="260" r:id="rId9"/>
    <p:sldId id="264" r:id="rId10"/>
    <p:sldId id="2185" r:id="rId11"/>
    <p:sldId id="2186" r:id="rId12"/>
    <p:sldId id="2187" r:id="rId13"/>
    <p:sldId id="273" r:id="rId14"/>
    <p:sldId id="2189" r:id="rId15"/>
    <p:sldId id="275" r:id="rId16"/>
    <p:sldId id="347" r:id="rId17"/>
    <p:sldId id="2188" r:id="rId18"/>
    <p:sldId id="2190" r:id="rId19"/>
    <p:sldId id="276" r:id="rId20"/>
    <p:sldId id="277" r:id="rId21"/>
    <p:sldId id="2191" r:id="rId22"/>
    <p:sldId id="2192" r:id="rId23"/>
    <p:sldId id="2193" r:id="rId24"/>
    <p:sldId id="2194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94660"/>
  </p:normalViewPr>
  <p:slideViewPr>
    <p:cSldViewPr snapToGrid="0">
      <p:cViewPr varScale="1">
        <p:scale>
          <a:sx n="51" d="100"/>
          <a:sy n="51" d="100"/>
        </p:scale>
        <p:origin x="92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BF60F-B01A-F592-AF7A-0327AD6813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4C5589-549A-93EF-1DC6-DF0130F398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868E1-BCDB-2EC0-60EA-BF430BC10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664FA-036F-4760-9480-F749904873E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664BE-9445-6F23-0CE8-E37798191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F5F7C-8352-C793-1A90-1A9E9B9BF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3C022-D539-4ABB-961A-86FE0EBF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10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27C9B-74FE-3BC2-0D58-01FBC7578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F4E606-0681-816B-5DD6-86DC504D3A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871F4-706A-1D81-CA0D-3A1D83173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664FA-036F-4760-9480-F749904873E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542F5-1A45-49C4-0B87-12D9293F7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0EE51-0F79-D08E-7380-D0D83B7A1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3C022-D539-4ABB-961A-86FE0EBF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55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CB2FB4-BE52-BD61-32DA-C13A8ED8BC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31AFC5-1ACD-0497-E515-061BE0AFA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C2006-02C3-057E-E6FC-C1359BB16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664FA-036F-4760-9480-F749904873E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94EC2-3543-F73C-2E21-B7246BA0F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5EA06-B8ED-9339-17B0-EAB590998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3C022-D539-4ABB-961A-86FE0EBF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46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DFC4A-85CE-7646-3427-B0625B1DB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9F236-E5CE-3E00-F9C5-79DDDF984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8B3B3-9D70-FCEE-3DBA-0146CC245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664FA-036F-4760-9480-F749904873E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2D741-C08C-F323-8BD7-4316FCE67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8942B-25AD-FF95-7C9F-F18F225B0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3C022-D539-4ABB-961A-86FE0EBF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2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105A8-47E9-57E9-2FAB-6BC899E7F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4ADD7-8CBB-351E-33B5-435057F7B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6EAEA-8250-2CC1-7432-0BB5C4586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664FA-036F-4760-9480-F749904873E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49BE1-64EE-F4E3-783D-D4ADC4D54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25484-8B22-86B4-99BA-E3C9C8C4F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3C022-D539-4ABB-961A-86FE0EBF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0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BE4E6-03BD-A536-DE71-3F5345BDE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BD814-F7A2-BD60-0D03-14F54F730B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2F3289-AACB-1278-6692-AC9036ACD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49DA5B-BFE2-1E4A-D859-F30AC5E5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664FA-036F-4760-9480-F749904873E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4FE7C2-A70D-45C9-4D5C-51EFC9A81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FBCDC1-BF3D-69EE-485A-9CBC20877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3C022-D539-4ABB-961A-86FE0EBF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09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BC29E-00F1-7977-0A09-D517B8556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7D7880-B208-D324-FF61-9B14FEAF1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2EA13-0C3A-B8FA-BEBE-6DEABA70B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B023A6-B791-C26B-2841-B524965254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5A7D4A-28E2-FC2B-6A17-63BEEBC2F6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0ADB2C-94E7-0CC3-8BF0-D84242DC2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664FA-036F-4760-9480-F749904873E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C1F504-3F36-35B1-54AE-F6956709C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DCF54C-FB25-3B02-0152-DB9856F09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3C022-D539-4ABB-961A-86FE0EBF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38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FBD24-7422-B14F-F56F-8E83DFCC0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8AB1C4-0FB4-D29B-8610-AB2415E3C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664FA-036F-4760-9480-F749904873E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C5B04-2B0E-560B-6B3C-BEEE8892C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154C43-FC65-8587-10E7-E8BC0973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3C022-D539-4ABB-961A-86FE0EBF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371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4723ED-D151-1C47-336F-6DBB8C788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664FA-036F-4760-9480-F749904873E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A85E0-35C8-8236-C032-131F207B8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3EC09F-84BE-628C-4513-7D086F0B3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3C022-D539-4ABB-961A-86FE0EBF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20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D8050-0449-1CF0-E560-183160E6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94035-3F1E-BEEB-E309-9EC283CF5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B22FDA-57F3-7B0E-EF1C-2A35CD98D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9B58D-9327-82FA-767C-3338E6468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664FA-036F-4760-9480-F749904873E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193EA-6C86-427A-6168-08C2FAB72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B60D15-A04B-ED94-E5B1-8B5D1EC0F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3C022-D539-4ABB-961A-86FE0EBF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89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165D3-057B-0A11-231B-314C94D2A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C1B505-01C8-FAE1-41CF-E69AAFD0CC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337AFF-E0FC-5B91-FAFD-FD07C8112B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F3978-CD65-5A72-1C8B-426ED6784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664FA-036F-4760-9480-F749904873E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1A65D-17C4-6CFD-6E89-BDAA7AE4A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F2432-E4E7-045F-F79A-5734319AD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3C022-D539-4ABB-961A-86FE0EBF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6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F4EC75-B8E4-404A-0AEA-3E008E03F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CE1F41-23AF-9AB0-EBF8-2D231A34A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37AAC-0D83-B0EA-8DDC-6DF29174C8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664FA-036F-4760-9480-F749904873E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08142-2AA1-54EF-E396-A027162BF2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4A37F-172D-2737-DC76-BEF4E9C08F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3C022-D539-4ABB-961A-86FE0EBF8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5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B33D0-0CEC-1CE6-7D91-8E62667899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Kliniek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casuistiek</a:t>
            </a:r>
            <a:r>
              <a:rPr lang="en-US" dirty="0"/>
              <a:t> van malaria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DCDD68-33EF-74B2-300C-65624937B5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Stephen Vreden</a:t>
            </a:r>
          </a:p>
          <a:p>
            <a:r>
              <a:rPr lang="en-US" dirty="0"/>
              <a:t>Malaria Elimination Task Force</a:t>
            </a:r>
          </a:p>
        </p:txBody>
      </p:sp>
    </p:spTree>
    <p:extLst>
      <p:ext uri="{BB962C8B-B14F-4D97-AF65-F5344CB8AC3E}">
        <p14:creationId xmlns:p14="http://schemas.microsoft.com/office/powerpoint/2010/main" val="1241740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A6C0B-9757-02CA-B42B-B435CD046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Meest</a:t>
            </a:r>
            <a:r>
              <a:rPr lang="en-US" dirty="0"/>
              <a:t> </a:t>
            </a:r>
            <a:r>
              <a:rPr lang="en-US" dirty="0" err="1"/>
              <a:t>gebruikelijke</a:t>
            </a:r>
            <a:r>
              <a:rPr lang="en-US" dirty="0"/>
              <a:t> </a:t>
            </a:r>
            <a:r>
              <a:rPr lang="en-US" dirty="0" err="1"/>
              <a:t>symptomen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4E171-B075-218D-A463-C0E355C83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7" y="1417983"/>
            <a:ext cx="10942983" cy="5342076"/>
          </a:xfrm>
        </p:spPr>
        <p:txBody>
          <a:bodyPr>
            <a:normAutofit lnSpcReduction="10000"/>
          </a:bodyPr>
          <a:lstStyle/>
          <a:p>
            <a:r>
              <a:rPr lang="nl-NL" dirty="0"/>
              <a:t>Hoge koorts </a:t>
            </a:r>
          </a:p>
          <a:p>
            <a:endParaRPr lang="nl-NL" dirty="0"/>
          </a:p>
          <a:p>
            <a:r>
              <a:rPr lang="nl-NL" dirty="0"/>
              <a:t>Koude rillingen/ zweten </a:t>
            </a:r>
          </a:p>
          <a:p>
            <a:endParaRPr lang="nl-NL" dirty="0"/>
          </a:p>
          <a:p>
            <a:r>
              <a:rPr lang="nl-NL" dirty="0"/>
              <a:t>Braken </a:t>
            </a:r>
          </a:p>
          <a:p>
            <a:endParaRPr lang="nl-NL" dirty="0"/>
          </a:p>
          <a:p>
            <a:r>
              <a:rPr lang="nl-NL" dirty="0"/>
              <a:t>Hoofdpijn </a:t>
            </a:r>
          </a:p>
          <a:p>
            <a:endParaRPr lang="nl-NL" dirty="0"/>
          </a:p>
          <a:p>
            <a:r>
              <a:rPr lang="nl-NL" dirty="0"/>
              <a:t>Lichaamspijnen </a:t>
            </a:r>
          </a:p>
          <a:p>
            <a:endParaRPr lang="nl-NL" dirty="0"/>
          </a:p>
          <a:p>
            <a:r>
              <a:rPr lang="nl-NL" dirty="0"/>
              <a:t>Diarree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546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C7A87-3B48-5960-EF09-A36491A42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1B580-E718-B591-2E2F-87707C302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Oudere</a:t>
            </a:r>
            <a:r>
              <a:rPr lang="en-US" dirty="0"/>
              <a:t> dame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Anti Malaria Campagne van BOG</a:t>
            </a:r>
          </a:p>
          <a:p>
            <a:r>
              <a:rPr lang="en-US" dirty="0"/>
              <a:t>Recent </a:t>
            </a:r>
            <a:r>
              <a:rPr lang="en-US" dirty="0" err="1"/>
              <a:t>uit</a:t>
            </a:r>
            <a:r>
              <a:rPr lang="en-US" dirty="0"/>
              <a:t> Guyana </a:t>
            </a:r>
            <a:r>
              <a:rPr lang="en-US" dirty="0" err="1"/>
              <a:t>teruggekeerd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ze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klachten</a:t>
            </a:r>
            <a:r>
              <a:rPr lang="en-US" dirty="0"/>
              <a:t>, die ze </a:t>
            </a:r>
            <a:r>
              <a:rPr lang="en-US" dirty="0" err="1"/>
              <a:t>herkend</a:t>
            </a:r>
            <a:r>
              <a:rPr lang="en-US" dirty="0"/>
              <a:t> van </a:t>
            </a:r>
            <a:r>
              <a:rPr lang="en-US" dirty="0" err="1"/>
              <a:t>haar</a:t>
            </a:r>
            <a:r>
              <a:rPr lang="en-US" dirty="0"/>
              <a:t> malaria </a:t>
            </a:r>
            <a:r>
              <a:rPr lang="en-US" dirty="0" err="1"/>
              <a:t>jaren</a:t>
            </a:r>
            <a:r>
              <a:rPr lang="en-US" dirty="0"/>
              <a:t> </a:t>
            </a:r>
            <a:r>
              <a:rPr lang="en-US" dirty="0" err="1"/>
              <a:t>geleden</a:t>
            </a:r>
            <a:r>
              <a:rPr lang="en-US" dirty="0"/>
              <a:t>.</a:t>
            </a:r>
          </a:p>
          <a:p>
            <a:r>
              <a:rPr lang="en-US" dirty="0"/>
              <a:t>Malaria </a:t>
            </a:r>
            <a:r>
              <a:rPr lang="en-US" dirty="0" err="1"/>
              <a:t>sneltest</a:t>
            </a:r>
            <a:r>
              <a:rPr lang="en-US" dirty="0"/>
              <a:t> is </a:t>
            </a:r>
            <a:r>
              <a:rPr lang="en-US" dirty="0" err="1"/>
              <a:t>positief</a:t>
            </a:r>
            <a:r>
              <a:rPr lang="en-US" dirty="0"/>
              <a:t> (</a:t>
            </a:r>
            <a:r>
              <a:rPr lang="en-US" i="1" dirty="0"/>
              <a:t>P. vivax</a:t>
            </a:r>
            <a:r>
              <a:rPr lang="en-US" dirty="0"/>
              <a:t>).</a:t>
            </a:r>
          </a:p>
          <a:p>
            <a:r>
              <a:rPr lang="en-US" dirty="0"/>
              <a:t>Ze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vergezeld</a:t>
            </a:r>
            <a:r>
              <a:rPr lang="en-US" dirty="0"/>
              <a:t> door </a:t>
            </a:r>
            <a:r>
              <a:rPr lang="en-US" dirty="0" err="1"/>
              <a:t>haar</a:t>
            </a:r>
            <a:r>
              <a:rPr lang="en-US" dirty="0"/>
              <a:t> </a:t>
            </a:r>
            <a:r>
              <a:rPr lang="en-US" dirty="0" err="1"/>
              <a:t>kleindochter</a:t>
            </a:r>
            <a:r>
              <a:rPr lang="en-US" dirty="0"/>
              <a:t> (7 </a:t>
            </a:r>
            <a:r>
              <a:rPr lang="en-US" dirty="0" err="1"/>
              <a:t>jr</a:t>
            </a:r>
            <a:r>
              <a:rPr lang="en-US" dirty="0"/>
              <a:t>)</a:t>
            </a:r>
            <a:r>
              <a:rPr lang="en-US" b="1" dirty="0"/>
              <a:t>. </a:t>
            </a:r>
            <a:r>
              <a:rPr lang="en-US" dirty="0"/>
              <a:t>Dr. </a:t>
            </a:r>
            <a:r>
              <a:rPr lang="en-US" dirty="0" err="1"/>
              <a:t>Panchoe</a:t>
            </a:r>
            <a:r>
              <a:rPr lang="en-US" dirty="0"/>
              <a:t> </a:t>
            </a:r>
            <a:r>
              <a:rPr lang="en-US" dirty="0" err="1"/>
              <a:t>vraagt</a:t>
            </a:r>
            <a:r>
              <a:rPr lang="en-US" dirty="0"/>
              <a:t> of het </a:t>
            </a:r>
            <a:r>
              <a:rPr lang="en-US" dirty="0" err="1"/>
              <a:t>meisje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mee is </a:t>
            </a:r>
            <a:r>
              <a:rPr lang="en-US" dirty="0" err="1"/>
              <a:t>geweest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Guyanaen</a:t>
            </a:r>
            <a:r>
              <a:rPr lang="en-US" dirty="0"/>
              <a:t> test </a:t>
            </a:r>
            <a:r>
              <a:rPr lang="en-US" dirty="0" err="1"/>
              <a:t>haar</a:t>
            </a:r>
            <a:r>
              <a:rPr lang="en-US" dirty="0"/>
              <a:t>,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oma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bevestigt</a:t>
            </a:r>
            <a:r>
              <a:rPr lang="en-US" dirty="0"/>
              <a:t>.</a:t>
            </a:r>
          </a:p>
          <a:p>
            <a:r>
              <a:rPr lang="en-US" dirty="0"/>
              <a:t>Het kind </a:t>
            </a:r>
            <a:r>
              <a:rPr lang="en-US" dirty="0" err="1"/>
              <a:t>blijkt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positief</a:t>
            </a:r>
            <a:r>
              <a:rPr lang="en-US" dirty="0"/>
              <a:t>; </a:t>
            </a:r>
            <a:r>
              <a:rPr lang="en-US" dirty="0" err="1"/>
              <a:t>achteraf</a:t>
            </a:r>
            <a:r>
              <a:rPr lang="en-US" dirty="0"/>
              <a:t> </a:t>
            </a:r>
            <a:r>
              <a:rPr lang="en-US" dirty="0" err="1"/>
              <a:t>zegt</a:t>
            </a:r>
            <a:r>
              <a:rPr lang="en-US" dirty="0"/>
              <a:t> </a:t>
            </a:r>
            <a:r>
              <a:rPr lang="en-US" dirty="0" err="1"/>
              <a:t>oma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ze </a:t>
            </a:r>
            <a:r>
              <a:rPr lang="en-US" dirty="0" err="1"/>
              <a:t>inderdaad</a:t>
            </a:r>
            <a:r>
              <a:rPr lang="en-US" dirty="0"/>
              <a:t> wat ‘</a:t>
            </a:r>
            <a:r>
              <a:rPr lang="en-US" dirty="0" err="1"/>
              <a:t>hangerig</a:t>
            </a:r>
            <a:r>
              <a:rPr lang="en-US" dirty="0"/>
              <a:t>’ was.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578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FD4D0-2C3F-909F-C57B-7A8200A131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err="1"/>
              <a:t>Moraal</a:t>
            </a:r>
            <a:r>
              <a:rPr lang="en-US" sz="5400" dirty="0"/>
              <a:t>: cohort case detection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722DBE-9A25-A3C0-4EC9-F063D94B82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Controleer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elke</a:t>
            </a:r>
            <a:r>
              <a:rPr lang="en-US" dirty="0"/>
              <a:t> case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dezelfde</a:t>
            </a:r>
            <a:r>
              <a:rPr lang="en-US" dirty="0"/>
              <a:t> </a:t>
            </a:r>
            <a:r>
              <a:rPr lang="en-US" dirty="0" err="1"/>
              <a:t>reisgeschiedenis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885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53A13-A2C0-49ED-A9B0-236D84D14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Hoe </a:t>
            </a:r>
            <a:r>
              <a:rPr lang="en-US" dirty="0" err="1"/>
              <a:t>behandel</a:t>
            </a:r>
            <a:r>
              <a:rPr lang="en-US" dirty="0"/>
              <a:t> je malaria?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879E4-3D18-43A9-BF2D-ADB0F4B901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91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6E7593-78F2-39AD-461F-A272AAB0B8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866575B-083D-0D6A-3909-32A7832DE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442" y="44234"/>
            <a:ext cx="10175358" cy="6776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508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8DBD8-62B9-4F91-83BB-F6BE2D996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Merozoieten</a:t>
            </a:r>
            <a:r>
              <a:rPr lang="en-US" dirty="0"/>
              <a:t> </a:t>
            </a:r>
            <a:r>
              <a:rPr lang="en-US" dirty="0" err="1"/>
              <a:t>doden</a:t>
            </a:r>
            <a:r>
              <a:rPr lang="en-US" dirty="0"/>
              <a:t> om </a:t>
            </a:r>
            <a:r>
              <a:rPr lang="en-US" dirty="0" err="1"/>
              <a:t>ziekte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bestrijden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111FA-D31E-469E-B375-27B28B255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Driedaagse</a:t>
            </a:r>
            <a:r>
              <a:rPr lang="en-US" dirty="0"/>
              <a:t> </a:t>
            </a:r>
            <a:r>
              <a:rPr lang="en-US" dirty="0" err="1"/>
              <a:t>kuur</a:t>
            </a:r>
            <a:r>
              <a:rPr lang="en-US" dirty="0"/>
              <a:t> van </a:t>
            </a:r>
            <a:r>
              <a:rPr lang="en-US" dirty="0" err="1"/>
              <a:t>medicijnen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Chloroquine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soorten</a:t>
            </a:r>
            <a:r>
              <a:rPr lang="en-US" dirty="0"/>
              <a:t>, </a:t>
            </a:r>
            <a:r>
              <a:rPr lang="en-US" b="1" dirty="0" err="1"/>
              <a:t>behalve</a:t>
            </a:r>
            <a:r>
              <a:rPr lang="en-US" b="1" dirty="0"/>
              <a:t> falciparum malaria</a:t>
            </a:r>
          </a:p>
          <a:p>
            <a:endParaRPr lang="en-US" b="1" dirty="0"/>
          </a:p>
          <a:p>
            <a:r>
              <a:rPr lang="en-US" dirty="0" err="1"/>
              <a:t>Coartem</a:t>
            </a:r>
            <a:r>
              <a:rPr lang="en-US" dirty="0"/>
              <a:t> (artemether/lumefantrine) </a:t>
            </a:r>
            <a:r>
              <a:rPr lang="en-US" dirty="0" err="1"/>
              <a:t>voor</a:t>
            </a:r>
            <a:r>
              <a:rPr lang="en-US" dirty="0"/>
              <a:t> falciparum malaria (</a:t>
            </a:r>
            <a:r>
              <a:rPr lang="en-US" dirty="0" err="1"/>
              <a:t>werkt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soorten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47108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E8693-5535-1841-5C55-CA815EAC1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Waarom</a:t>
            </a:r>
            <a:r>
              <a:rPr lang="en-US" dirty="0"/>
              <a:t> </a:t>
            </a:r>
            <a:r>
              <a:rPr lang="en-US" dirty="0" err="1"/>
              <a:t>altijd</a:t>
            </a:r>
            <a:r>
              <a:rPr lang="en-US" dirty="0"/>
              <a:t> de </a:t>
            </a:r>
            <a:r>
              <a:rPr lang="en-US" dirty="0" err="1"/>
              <a:t>kuur</a:t>
            </a:r>
            <a:r>
              <a:rPr lang="en-US" dirty="0"/>
              <a:t> </a:t>
            </a:r>
            <a:r>
              <a:rPr lang="en-US" dirty="0" err="1"/>
              <a:t>afmaken</a:t>
            </a:r>
            <a:r>
              <a:rPr lang="en-US" dirty="0"/>
              <a:t>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41E7EE3-3AE3-C7A7-0D87-FE718DE466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2394" y="1510145"/>
            <a:ext cx="8571887" cy="5098473"/>
          </a:xfrm>
        </p:spPr>
      </p:pic>
    </p:spTree>
    <p:extLst>
      <p:ext uri="{BB962C8B-B14F-4D97-AF65-F5344CB8AC3E}">
        <p14:creationId xmlns:p14="http://schemas.microsoft.com/office/powerpoint/2010/main" val="3071354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878C3-6406-6032-CFD9-246832A3B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Casus: </a:t>
            </a:r>
            <a:r>
              <a:rPr lang="en-US" dirty="0" err="1"/>
              <a:t>cerebrale</a:t>
            </a:r>
            <a:r>
              <a:rPr lang="en-US" dirty="0"/>
              <a:t> malaria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06640-C395-3C0C-0231-3E62CBB46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07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Braziliaanse</a:t>
            </a:r>
            <a:r>
              <a:rPr lang="en-US" dirty="0"/>
              <a:t> vrouw, 22 </a:t>
            </a:r>
            <a:r>
              <a:rPr lang="en-US" dirty="0" err="1"/>
              <a:t>jaar</a:t>
            </a:r>
            <a:r>
              <a:rPr lang="en-US" dirty="0"/>
              <a:t>,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binnengebracht</a:t>
            </a:r>
            <a:r>
              <a:rPr lang="en-US" dirty="0"/>
              <a:t> op de SEH </a:t>
            </a:r>
            <a:r>
              <a:rPr lang="en-US" dirty="0" err="1"/>
              <a:t>ivm</a:t>
            </a:r>
            <a:r>
              <a:rPr lang="en-US" dirty="0"/>
              <a:t> </a:t>
            </a:r>
            <a:r>
              <a:rPr lang="en-US" dirty="0" err="1"/>
              <a:t>collaps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koorts</a:t>
            </a:r>
            <a:r>
              <a:rPr lang="en-US" dirty="0"/>
              <a:t>, </a:t>
            </a:r>
            <a:r>
              <a:rPr lang="en-US" dirty="0" err="1"/>
              <a:t>vanuit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goudkamp</a:t>
            </a:r>
            <a:r>
              <a:rPr lang="en-US" dirty="0"/>
              <a:t>, </a:t>
            </a:r>
            <a:r>
              <a:rPr lang="en-US" dirty="0" err="1"/>
              <a:t>boven</a:t>
            </a:r>
            <a:r>
              <a:rPr lang="en-US" dirty="0"/>
              <a:t> het </a:t>
            </a:r>
            <a:r>
              <a:rPr lang="en-US" dirty="0" err="1"/>
              <a:t>stuwmeer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Diagnose: </a:t>
            </a:r>
            <a:r>
              <a:rPr lang="en-US" dirty="0" err="1"/>
              <a:t>cerebrale</a:t>
            </a:r>
            <a:r>
              <a:rPr lang="en-US" dirty="0"/>
              <a:t> malaria.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Geschiedenis</a:t>
            </a:r>
            <a:r>
              <a:rPr lang="en-US" dirty="0"/>
              <a:t>: </a:t>
            </a:r>
            <a:r>
              <a:rPr lang="en-US" dirty="0" err="1"/>
              <a:t>een</a:t>
            </a:r>
            <a:r>
              <a:rPr lang="en-US" dirty="0"/>
              <a:t> week </a:t>
            </a:r>
            <a:r>
              <a:rPr lang="en-US" dirty="0" err="1"/>
              <a:t>eerder</a:t>
            </a:r>
            <a:r>
              <a:rPr lang="en-US" dirty="0"/>
              <a:t> in Roraima (BR) malaria </a:t>
            </a:r>
            <a:r>
              <a:rPr lang="en-US" dirty="0" err="1"/>
              <a:t>vastgesteld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behandeld</a:t>
            </a:r>
            <a:r>
              <a:rPr lang="en-US" dirty="0"/>
              <a:t>. </a:t>
            </a:r>
            <a:r>
              <a:rPr lang="en-US" dirty="0" err="1"/>
              <a:t>Wellicht</a:t>
            </a:r>
            <a:r>
              <a:rPr lang="en-US" dirty="0"/>
              <a:t> </a:t>
            </a:r>
            <a:r>
              <a:rPr lang="en-US" dirty="0" err="1"/>
              <a:t>slechte</a:t>
            </a:r>
            <a:r>
              <a:rPr lang="en-US" dirty="0"/>
              <a:t> </a:t>
            </a:r>
            <a:r>
              <a:rPr lang="en-US" dirty="0" err="1"/>
              <a:t>therapietrouw</a:t>
            </a:r>
            <a:r>
              <a:rPr lang="en-US" dirty="0"/>
              <a:t>, </a:t>
            </a:r>
            <a:r>
              <a:rPr lang="en-US" dirty="0" err="1"/>
              <a:t>gezien</a:t>
            </a:r>
            <a:r>
              <a:rPr lang="en-US" dirty="0"/>
              <a:t> </a:t>
            </a:r>
            <a:r>
              <a:rPr lang="en-US" dirty="0" err="1"/>
              <a:t>zeer</a:t>
            </a:r>
            <a:r>
              <a:rPr lang="en-US" dirty="0"/>
              <a:t> </a:t>
            </a:r>
            <a:r>
              <a:rPr lang="en-US" dirty="0" err="1"/>
              <a:t>hoge</a:t>
            </a:r>
            <a:r>
              <a:rPr lang="en-US" dirty="0"/>
              <a:t> </a:t>
            </a:r>
            <a:r>
              <a:rPr lang="en-US" dirty="0" err="1"/>
              <a:t>parasitaemie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 </a:t>
            </a:r>
            <a:r>
              <a:rPr lang="en-US" dirty="0" err="1"/>
              <a:t>meer</a:t>
            </a:r>
            <a:r>
              <a:rPr lang="en-US" dirty="0"/>
              <a:t> dan twee </a:t>
            </a:r>
            <a:r>
              <a:rPr lang="en-US" dirty="0" err="1"/>
              <a:t>weken</a:t>
            </a:r>
            <a:r>
              <a:rPr lang="en-US" dirty="0"/>
              <a:t> unarousable coma, </a:t>
            </a:r>
            <a:r>
              <a:rPr lang="en-US" dirty="0" err="1"/>
              <a:t>toch</a:t>
            </a:r>
            <a:r>
              <a:rPr lang="en-US" dirty="0"/>
              <a:t> </a:t>
            </a:r>
            <a:r>
              <a:rPr lang="en-US" dirty="0" err="1"/>
              <a:t>hersteld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ontslagen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0477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E8780-E8FC-B49C-529B-E230289CA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err="1"/>
              <a:t>Moraal</a:t>
            </a:r>
            <a:r>
              <a:rPr lang="en-US" sz="4400" dirty="0"/>
              <a:t>:</a:t>
            </a:r>
            <a:br>
              <a:rPr lang="en-US" sz="4400" dirty="0"/>
            </a:br>
            <a:r>
              <a:rPr lang="en-US" sz="4400" dirty="0" err="1"/>
              <a:t>Gecompliceerde</a:t>
            </a:r>
            <a:r>
              <a:rPr lang="en-US" sz="4400" dirty="0"/>
              <a:t> malaria </a:t>
            </a:r>
            <a:r>
              <a:rPr lang="en-US" sz="4400" dirty="0" err="1"/>
              <a:t>wordt</a:t>
            </a:r>
            <a:r>
              <a:rPr lang="en-US" sz="4400" dirty="0"/>
              <a:t> </a:t>
            </a:r>
            <a:r>
              <a:rPr lang="en-US" sz="4400" dirty="0" err="1"/>
              <a:t>behandeld</a:t>
            </a:r>
            <a:r>
              <a:rPr lang="en-US" sz="4400" dirty="0"/>
              <a:t> met </a:t>
            </a:r>
            <a:r>
              <a:rPr lang="en-US" sz="4400" dirty="0" err="1"/>
              <a:t>artesunaat</a:t>
            </a:r>
            <a:r>
              <a:rPr lang="en-US" sz="4400" dirty="0"/>
              <a:t> </a:t>
            </a:r>
            <a:r>
              <a:rPr lang="en-US" sz="4400" dirty="0" err="1"/>
              <a:t>i.v.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3F0D45-5C74-88D9-22C4-E840E4EABC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Dit</a:t>
            </a:r>
            <a:r>
              <a:rPr lang="en-US" sz="2800" dirty="0"/>
              <a:t> </a:t>
            </a:r>
            <a:r>
              <a:rPr lang="en-US" sz="2800" dirty="0" err="1"/>
              <a:t>moet</a:t>
            </a:r>
            <a:r>
              <a:rPr lang="en-US" sz="2800" dirty="0"/>
              <a:t> op </a:t>
            </a:r>
            <a:r>
              <a:rPr lang="en-US" sz="2800" dirty="0" err="1"/>
              <a:t>strategische</a:t>
            </a:r>
            <a:r>
              <a:rPr lang="en-US" sz="2800" dirty="0"/>
              <a:t> </a:t>
            </a:r>
            <a:r>
              <a:rPr lang="en-US" sz="2800" dirty="0" err="1"/>
              <a:t>plekken</a:t>
            </a:r>
            <a:r>
              <a:rPr lang="en-US" sz="2800" dirty="0"/>
              <a:t> </a:t>
            </a:r>
            <a:r>
              <a:rPr lang="en-US" sz="2800" dirty="0" err="1"/>
              <a:t>altijd</a:t>
            </a:r>
            <a:r>
              <a:rPr lang="en-US" sz="2800" dirty="0"/>
              <a:t> </a:t>
            </a:r>
            <a:r>
              <a:rPr lang="en-US" sz="2800" dirty="0" err="1"/>
              <a:t>beschikbaar</a:t>
            </a:r>
            <a:r>
              <a:rPr lang="en-US" sz="2800" dirty="0"/>
              <a:t> </a:t>
            </a:r>
            <a:r>
              <a:rPr lang="en-US" sz="2800" dirty="0" err="1"/>
              <a:t>zijn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25718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4B6C7-08EE-4816-83FF-A5A36283E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Gametocyten</a:t>
            </a:r>
            <a:r>
              <a:rPr lang="en-US" dirty="0"/>
              <a:t> </a:t>
            </a:r>
            <a:r>
              <a:rPr lang="en-US" dirty="0" err="1"/>
              <a:t>doden</a:t>
            </a:r>
            <a:r>
              <a:rPr lang="en-US" dirty="0"/>
              <a:t> om </a:t>
            </a:r>
            <a:r>
              <a:rPr lang="en-US" dirty="0" err="1"/>
              <a:t>transmissie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bestrijden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BBAB0-E869-417D-9CB4-2B304FF27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Gametocyten</a:t>
            </a:r>
            <a:r>
              <a:rPr lang="en-US" dirty="0"/>
              <a:t> van falciparum </a:t>
            </a:r>
            <a:r>
              <a:rPr lang="en-US" dirty="0" err="1"/>
              <a:t>bestrijdt</a:t>
            </a:r>
            <a:r>
              <a:rPr lang="en-US" dirty="0"/>
              <a:t> men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eenmalige</a:t>
            </a:r>
            <a:r>
              <a:rPr lang="en-US" dirty="0"/>
              <a:t> </a:t>
            </a:r>
            <a:r>
              <a:rPr lang="en-US" dirty="0" err="1"/>
              <a:t>dosering</a:t>
            </a:r>
            <a:r>
              <a:rPr lang="en-US" dirty="0"/>
              <a:t> van 15 mg primaquine.</a:t>
            </a:r>
          </a:p>
          <a:p>
            <a:endParaRPr lang="en-US" dirty="0"/>
          </a:p>
          <a:p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soorten</a:t>
            </a:r>
            <a:r>
              <a:rPr lang="en-US" dirty="0"/>
              <a:t> malaria </a:t>
            </a:r>
            <a:r>
              <a:rPr lang="en-US" dirty="0" err="1"/>
              <a:t>worden</a:t>
            </a:r>
            <a:r>
              <a:rPr lang="en-US" dirty="0"/>
              <a:t> de </a:t>
            </a:r>
            <a:r>
              <a:rPr lang="en-US" dirty="0" err="1"/>
              <a:t>gametocyten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apart </a:t>
            </a:r>
            <a:r>
              <a:rPr lang="en-US" dirty="0" err="1"/>
              <a:t>bestreden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576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94CC1-4D5F-488D-818F-03E0A87E8D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 disclosures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FE35FF-6D2E-CCF5-C077-F9CD00AFA5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10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5C2C8-3E18-4CF6-ACFC-A00240737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Leverstadia</a:t>
            </a:r>
            <a:r>
              <a:rPr lang="en-US" dirty="0"/>
              <a:t> </a:t>
            </a:r>
            <a:r>
              <a:rPr lang="en-US" dirty="0" err="1"/>
              <a:t>doden</a:t>
            </a:r>
            <a:r>
              <a:rPr lang="en-US" dirty="0"/>
              <a:t> om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recidief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voorkomen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AECF8-9FB8-46C1-8EA4-E60E6A068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Dat </a:t>
            </a:r>
            <a:r>
              <a:rPr lang="en-US" dirty="0" err="1"/>
              <a:t>speelt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i="1" dirty="0"/>
              <a:t>P. vivax </a:t>
            </a:r>
          </a:p>
          <a:p>
            <a:r>
              <a:rPr lang="en-US" dirty="0" err="1"/>
              <a:t>Hiervoor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je 14 </a:t>
            </a:r>
            <a:r>
              <a:rPr lang="en-US" dirty="0" err="1"/>
              <a:t>dagen</a:t>
            </a:r>
            <a:r>
              <a:rPr lang="en-US" dirty="0"/>
              <a:t> primaquine </a:t>
            </a:r>
            <a:r>
              <a:rPr lang="en-US" dirty="0" err="1"/>
              <a:t>gebruiken</a:t>
            </a:r>
            <a:r>
              <a:rPr lang="en-US" dirty="0"/>
              <a:t>. </a:t>
            </a:r>
          </a:p>
          <a:p>
            <a:r>
              <a:rPr lang="en-US" dirty="0">
                <a:solidFill>
                  <a:srgbClr val="FF0000"/>
                </a:solidFill>
              </a:rPr>
              <a:t>Primaquine </a:t>
            </a:r>
            <a:r>
              <a:rPr lang="en-US" dirty="0" err="1">
                <a:solidFill>
                  <a:srgbClr val="FF0000"/>
                </a:solidFill>
              </a:rPr>
              <a:t>niet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voor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zwangere</a:t>
            </a:r>
            <a:r>
              <a:rPr lang="en-US" dirty="0">
                <a:solidFill>
                  <a:srgbClr val="FF0000"/>
                </a:solidFill>
              </a:rPr>
              <a:t> of </a:t>
            </a:r>
            <a:r>
              <a:rPr lang="en-US" dirty="0" err="1">
                <a:solidFill>
                  <a:srgbClr val="FF0000"/>
                </a:solidFill>
              </a:rPr>
              <a:t>zogende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vrouwen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endParaRPr lang="en-US" dirty="0"/>
          </a:p>
          <a:p>
            <a:r>
              <a:rPr lang="en-US" dirty="0" err="1"/>
              <a:t>Probleem</a:t>
            </a:r>
            <a:r>
              <a:rPr lang="en-US" dirty="0"/>
              <a:t>: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geneigd</a:t>
            </a:r>
            <a:r>
              <a:rPr lang="en-US" dirty="0"/>
              <a:t> om zo </a:t>
            </a:r>
            <a:r>
              <a:rPr lang="en-US" dirty="0" err="1"/>
              <a:t>lang</a:t>
            </a:r>
            <a:r>
              <a:rPr lang="en-US" dirty="0"/>
              <a:t> </a:t>
            </a:r>
            <a:r>
              <a:rPr lang="en-US" dirty="0" err="1"/>
              <a:t>medicijnen</a:t>
            </a:r>
            <a:r>
              <a:rPr lang="en-US" dirty="0"/>
              <a:t> in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nemen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ze </a:t>
            </a:r>
            <a:r>
              <a:rPr lang="en-US" dirty="0" err="1"/>
              <a:t>zich</a:t>
            </a:r>
            <a:r>
              <a:rPr lang="en-US" dirty="0"/>
              <a:t> al </a:t>
            </a:r>
            <a:r>
              <a:rPr lang="en-US" dirty="0" err="1"/>
              <a:t>helemaal</a:t>
            </a:r>
            <a:r>
              <a:rPr lang="en-US" dirty="0"/>
              <a:t> </a:t>
            </a:r>
            <a:r>
              <a:rPr lang="en-US" dirty="0" err="1"/>
              <a:t>beter</a:t>
            </a:r>
            <a:r>
              <a:rPr lang="en-US" dirty="0"/>
              <a:t> </a:t>
            </a:r>
            <a:r>
              <a:rPr lang="en-US" dirty="0" err="1"/>
              <a:t>voelen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Risico</a:t>
            </a:r>
            <a:r>
              <a:rPr lang="en-US" dirty="0"/>
              <a:t>: </a:t>
            </a:r>
            <a:r>
              <a:rPr lang="en-US" dirty="0" err="1"/>
              <a:t>binnen</a:t>
            </a:r>
            <a:r>
              <a:rPr lang="en-US" dirty="0"/>
              <a:t> </a:t>
            </a: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maanden</a:t>
            </a:r>
            <a:r>
              <a:rPr lang="en-US" dirty="0"/>
              <a:t> </a:t>
            </a:r>
            <a:r>
              <a:rPr lang="en-US" dirty="0" err="1"/>
              <a:t>weer</a:t>
            </a:r>
            <a:r>
              <a:rPr lang="en-US" dirty="0"/>
              <a:t> malaria, </a:t>
            </a:r>
            <a:r>
              <a:rPr lang="en-US" dirty="0" err="1"/>
              <a:t>zonder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ze </a:t>
            </a:r>
            <a:r>
              <a:rPr lang="en-US" dirty="0" err="1"/>
              <a:t>opnieuw</a:t>
            </a:r>
            <a:r>
              <a:rPr lang="en-US" dirty="0"/>
              <a:t> </a:t>
            </a:r>
            <a:r>
              <a:rPr lang="en-US" dirty="0" err="1"/>
              <a:t>geïnfecteerd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 </a:t>
            </a:r>
            <a:r>
              <a:rPr lang="en-US" dirty="0" err="1"/>
              <a:t>Lastig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hen, maar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omgeving</a:t>
            </a:r>
            <a:r>
              <a:rPr lang="en-US" dirty="0"/>
              <a:t>! </a:t>
            </a:r>
            <a:r>
              <a:rPr lang="en-US" dirty="0" err="1"/>
              <a:t>Waarom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1756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8B87A-496F-B774-87A8-8605A86CE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Binnenkort</a:t>
            </a:r>
            <a:r>
              <a:rPr lang="en-US" dirty="0"/>
              <a:t> in Suriname: Tafenoquine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4DA9D-6F5E-561F-1754-59C1BF6B8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8-aminoquinoline (net </a:t>
            </a:r>
            <a:r>
              <a:rPr lang="en-US" dirty="0" err="1"/>
              <a:t>als</a:t>
            </a:r>
            <a:r>
              <a:rPr lang="en-US" dirty="0"/>
              <a:t> primaquine) met </a:t>
            </a:r>
            <a:r>
              <a:rPr lang="en-US" dirty="0" err="1"/>
              <a:t>een</a:t>
            </a:r>
            <a:r>
              <a:rPr lang="en-US" dirty="0"/>
              <a:t> T1/2 van 14 </a:t>
            </a:r>
            <a:r>
              <a:rPr lang="en-US" dirty="0" err="1"/>
              <a:t>dagen</a:t>
            </a:r>
            <a:r>
              <a:rPr lang="en-US" dirty="0"/>
              <a:t>, </a:t>
            </a:r>
            <a:r>
              <a:rPr lang="en-US" dirty="0" err="1"/>
              <a:t>dus</a:t>
            </a:r>
            <a:r>
              <a:rPr lang="en-US" dirty="0"/>
              <a:t> 1 </a:t>
            </a:r>
            <a:r>
              <a:rPr lang="en-US" dirty="0" err="1"/>
              <a:t>dosis</a:t>
            </a:r>
            <a:r>
              <a:rPr lang="en-US" dirty="0"/>
              <a:t> is </a:t>
            </a:r>
            <a:r>
              <a:rPr lang="en-US" dirty="0" err="1"/>
              <a:t>genoeg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Risico op </a:t>
            </a:r>
            <a:r>
              <a:rPr lang="en-US" dirty="0" err="1"/>
              <a:t>hemolytische</a:t>
            </a:r>
            <a:r>
              <a:rPr lang="en-US" dirty="0"/>
              <a:t> crise </a:t>
            </a:r>
            <a:r>
              <a:rPr lang="en-US" dirty="0" err="1"/>
              <a:t>bij</a:t>
            </a:r>
            <a:r>
              <a:rPr lang="en-US" dirty="0"/>
              <a:t> G6PD </a:t>
            </a:r>
            <a:r>
              <a:rPr lang="en-US" dirty="0" err="1"/>
              <a:t>deficientie</a:t>
            </a:r>
            <a:r>
              <a:rPr lang="en-US" dirty="0"/>
              <a:t>!</a:t>
            </a:r>
          </a:p>
          <a:p>
            <a:endParaRPr lang="en-US" dirty="0"/>
          </a:p>
          <a:p>
            <a:r>
              <a:rPr lang="en-US" dirty="0"/>
              <a:t>Kan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voorgeschreven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er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b="1" dirty="0" err="1"/>
              <a:t>kwantitatief</a:t>
            </a:r>
            <a:r>
              <a:rPr lang="en-US" dirty="0"/>
              <a:t> plasma G6PD </a:t>
            </a:r>
            <a:r>
              <a:rPr lang="en-US" dirty="0" err="1"/>
              <a:t>resultaat</a:t>
            </a:r>
            <a:r>
              <a:rPr lang="en-US" dirty="0"/>
              <a:t> </a:t>
            </a:r>
            <a:r>
              <a:rPr lang="en-US" dirty="0" err="1"/>
              <a:t>bekend</a:t>
            </a:r>
            <a:r>
              <a:rPr lang="en-US" dirty="0"/>
              <a:t> is.</a:t>
            </a:r>
          </a:p>
        </p:txBody>
      </p:sp>
    </p:spTree>
    <p:extLst>
      <p:ext uri="{BB962C8B-B14F-4D97-AF65-F5344CB8AC3E}">
        <p14:creationId xmlns:p14="http://schemas.microsoft.com/office/powerpoint/2010/main" val="2444851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3E7570-87DB-CB31-1BFE-9B489FCBDA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9353" y="2340076"/>
            <a:ext cx="5348943" cy="400771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A85BAA-3060-D867-F16F-56CD7DE67FB6}"/>
              </a:ext>
            </a:extLst>
          </p:cNvPr>
          <p:cNvSpPr txBox="1"/>
          <p:nvPr/>
        </p:nvSpPr>
        <p:spPr>
          <a:xfrm>
            <a:off x="1219200" y="967409"/>
            <a:ext cx="82768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SD Biosensor quantitative point of care test</a:t>
            </a:r>
          </a:p>
        </p:txBody>
      </p:sp>
    </p:spTree>
    <p:extLst>
      <p:ext uri="{BB962C8B-B14F-4D97-AF65-F5344CB8AC3E}">
        <p14:creationId xmlns:p14="http://schemas.microsoft.com/office/powerpoint/2010/main" val="17656259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301D-84CE-DA73-8CA7-57DE530D0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results of G6PD screening in indigenous villages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7E7D2-2387-FB4D-D5AD-8571AA95D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In 5 Indigenous villages 1126 persons were tested</a:t>
            </a:r>
          </a:p>
          <a:p>
            <a:endParaRPr lang="en-US" dirty="0"/>
          </a:p>
          <a:p>
            <a:r>
              <a:rPr lang="en-US" dirty="0"/>
              <a:t>Deficient: 		             50 (4.4 %)</a:t>
            </a:r>
          </a:p>
          <a:p>
            <a:endParaRPr lang="en-US" dirty="0"/>
          </a:p>
          <a:p>
            <a:r>
              <a:rPr lang="en-US" dirty="0"/>
              <a:t>Intermediate activity:      60 (5.3%)</a:t>
            </a:r>
          </a:p>
          <a:p>
            <a:endParaRPr lang="en-US" dirty="0"/>
          </a:p>
          <a:p>
            <a:r>
              <a:rPr lang="en-US" dirty="0"/>
              <a:t>Normal activity:            1016 (90.3%)</a:t>
            </a:r>
          </a:p>
        </p:txBody>
      </p:sp>
    </p:spTree>
    <p:extLst>
      <p:ext uri="{BB962C8B-B14F-4D97-AF65-F5344CB8AC3E}">
        <p14:creationId xmlns:p14="http://schemas.microsoft.com/office/powerpoint/2010/main" val="32607753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AC033-9C2F-734E-9384-34FB0A985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 </a:t>
            </a:r>
            <a:r>
              <a:rPr lang="en-US" dirty="0" err="1"/>
              <a:t>elke</a:t>
            </a:r>
            <a:r>
              <a:rPr lang="en-US" dirty="0"/>
              <a:t> arts in Suriname </a:t>
            </a:r>
            <a:r>
              <a:rPr lang="en-US" dirty="0" err="1"/>
              <a:t>weten</a:t>
            </a:r>
            <a:r>
              <a:rPr lang="en-US" dirty="0"/>
              <a:t> </a:t>
            </a:r>
            <a:r>
              <a:rPr lang="en-US" dirty="0" err="1"/>
              <a:t>moet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9699C-CB52-0068-C2F3-29BD198AE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Ondanks</a:t>
            </a:r>
            <a:r>
              <a:rPr lang="en-US" dirty="0"/>
              <a:t> </a:t>
            </a:r>
            <a:r>
              <a:rPr lang="en-US" dirty="0" err="1"/>
              <a:t>eliminatie</a:t>
            </a:r>
            <a:r>
              <a:rPr lang="en-US" dirty="0"/>
              <a:t> </a:t>
            </a:r>
            <a:r>
              <a:rPr lang="en-US" dirty="0" err="1"/>
              <a:t>blijft</a:t>
            </a:r>
            <a:r>
              <a:rPr lang="en-US" dirty="0"/>
              <a:t> malaria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infectieziekte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we </a:t>
            </a:r>
            <a:r>
              <a:rPr lang="en-US" dirty="0" err="1"/>
              <a:t>bedacht</a:t>
            </a:r>
            <a:r>
              <a:rPr lang="en-US" dirty="0"/>
              <a:t> op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Reisgeschiedenis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symptomatologie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de </a:t>
            </a:r>
            <a:r>
              <a:rPr lang="en-US" dirty="0" err="1"/>
              <a:t>belangrijkste</a:t>
            </a:r>
            <a:r>
              <a:rPr lang="en-US" dirty="0"/>
              <a:t> triggers</a:t>
            </a:r>
          </a:p>
          <a:p>
            <a:endParaRPr lang="en-US" dirty="0"/>
          </a:p>
          <a:p>
            <a:r>
              <a:rPr lang="en-US" dirty="0" err="1"/>
              <a:t>Weten</a:t>
            </a:r>
            <a:r>
              <a:rPr lang="en-US" dirty="0"/>
              <a:t> </a:t>
            </a:r>
            <a:r>
              <a:rPr lang="en-US" dirty="0" err="1"/>
              <a:t>waarnaartoe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verwijzen</a:t>
            </a:r>
            <a:r>
              <a:rPr lang="en-US" dirty="0"/>
              <a:t> </a:t>
            </a:r>
            <a:r>
              <a:rPr lang="en-US" dirty="0" err="1"/>
              <a:t>hoort</a:t>
            </a:r>
            <a:r>
              <a:rPr lang="en-US" dirty="0"/>
              <a:t> </a:t>
            </a:r>
            <a:r>
              <a:rPr lang="en-US" dirty="0" err="1"/>
              <a:t>parate</a:t>
            </a:r>
            <a:r>
              <a:rPr lang="en-US" dirty="0"/>
              <a:t> </a:t>
            </a:r>
            <a:r>
              <a:rPr lang="en-US" dirty="0" err="1"/>
              <a:t>kennis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2137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4B4B3-7A5F-11CF-2742-079A63394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bespreken</a:t>
            </a:r>
            <a:r>
              <a:rPr lang="en-US" dirty="0"/>
              <a:t> </a:t>
            </a:r>
            <a:r>
              <a:rPr lang="en-US" dirty="0" err="1"/>
              <a:t>onderwerpen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D08F5-9742-938A-4633-84EDCD374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Waarom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presentatie</a:t>
            </a:r>
            <a:r>
              <a:rPr lang="en-US" dirty="0"/>
              <a:t>?</a:t>
            </a:r>
          </a:p>
          <a:p>
            <a:r>
              <a:rPr lang="en-US" dirty="0"/>
              <a:t>Wat was malaria </a:t>
            </a:r>
            <a:r>
              <a:rPr lang="en-US" dirty="0" err="1"/>
              <a:t>ook</a:t>
            </a:r>
            <a:r>
              <a:rPr lang="en-US" dirty="0"/>
              <a:t> al </a:t>
            </a:r>
            <a:r>
              <a:rPr lang="en-US" dirty="0" err="1"/>
              <a:t>weer</a:t>
            </a:r>
            <a:r>
              <a:rPr lang="en-US" dirty="0"/>
              <a:t>?</a:t>
            </a:r>
          </a:p>
          <a:p>
            <a:r>
              <a:rPr lang="en-US" dirty="0" err="1"/>
              <a:t>Kliniek</a:t>
            </a:r>
            <a:r>
              <a:rPr lang="en-US" dirty="0"/>
              <a:t>, </a:t>
            </a:r>
            <a:r>
              <a:rPr lang="en-US" dirty="0" err="1"/>
              <a:t>diagnostiek</a:t>
            </a:r>
            <a:r>
              <a:rPr lang="en-US" dirty="0"/>
              <a:t>, </a:t>
            </a:r>
            <a:r>
              <a:rPr lang="en-US" dirty="0" err="1"/>
              <a:t>therapie</a:t>
            </a:r>
            <a:endParaRPr lang="en-US" dirty="0"/>
          </a:p>
          <a:p>
            <a:r>
              <a:rPr lang="en-US" dirty="0" err="1"/>
              <a:t>Casuistiek</a:t>
            </a:r>
            <a:r>
              <a:rPr lang="en-US" dirty="0"/>
              <a:t>; malaria anno 2024</a:t>
            </a:r>
          </a:p>
          <a:p>
            <a:r>
              <a:rPr lang="en-US" dirty="0" err="1"/>
              <a:t>Samenvatting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830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E7674-981D-9076-A800-84A1EA1A7A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Malaria in Suriname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60691D-7453-8D8F-82E0-80BEF9631E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Geëlimineerd</a:t>
            </a:r>
            <a:r>
              <a:rPr lang="en-US" dirty="0"/>
              <a:t>, maar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verdwenen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266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B2D3000-B8D4-45B1-8BDA-413935EC8843}"/>
              </a:ext>
            </a:extLst>
          </p:cNvPr>
          <p:cNvSpPr txBox="1"/>
          <p:nvPr/>
        </p:nvSpPr>
        <p:spPr>
          <a:xfrm>
            <a:off x="816235" y="322729"/>
            <a:ext cx="10530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1- Epidemiology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23201E5-5CBE-4077-9464-9D1B8AF81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738" y="812603"/>
            <a:ext cx="14223998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classified malaria positive cases  from 2020-2021 by month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AEB87EA-D6E8-4A6F-B47D-B6D0D7004328}"/>
              </a:ext>
            </a:extLst>
          </p:cNvPr>
          <p:cNvGraphicFramePr>
            <a:graphicFrameLocks noGrp="1"/>
          </p:cNvGraphicFramePr>
          <p:nvPr/>
        </p:nvGraphicFramePr>
        <p:xfrm>
          <a:off x="963037" y="1351212"/>
          <a:ext cx="9358010" cy="4465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2738">
                  <a:extLst>
                    <a:ext uri="{9D8B030D-6E8A-4147-A177-3AD203B41FA5}">
                      <a16:colId xmlns:a16="http://schemas.microsoft.com/office/drawing/2014/main" val="2045951006"/>
                    </a:ext>
                  </a:extLst>
                </a:gridCol>
                <a:gridCol w="557374">
                  <a:extLst>
                    <a:ext uri="{9D8B030D-6E8A-4147-A177-3AD203B41FA5}">
                      <a16:colId xmlns:a16="http://schemas.microsoft.com/office/drawing/2014/main" val="1417203023"/>
                    </a:ext>
                  </a:extLst>
                </a:gridCol>
                <a:gridCol w="616044">
                  <a:extLst>
                    <a:ext uri="{9D8B030D-6E8A-4147-A177-3AD203B41FA5}">
                      <a16:colId xmlns:a16="http://schemas.microsoft.com/office/drawing/2014/main" val="3335460805"/>
                    </a:ext>
                  </a:extLst>
                </a:gridCol>
                <a:gridCol w="616044">
                  <a:extLst>
                    <a:ext uri="{9D8B030D-6E8A-4147-A177-3AD203B41FA5}">
                      <a16:colId xmlns:a16="http://schemas.microsoft.com/office/drawing/2014/main" val="973615078"/>
                    </a:ext>
                  </a:extLst>
                </a:gridCol>
                <a:gridCol w="454700">
                  <a:extLst>
                    <a:ext uri="{9D8B030D-6E8A-4147-A177-3AD203B41FA5}">
                      <a16:colId xmlns:a16="http://schemas.microsoft.com/office/drawing/2014/main" val="505890071"/>
                    </a:ext>
                  </a:extLst>
                </a:gridCol>
                <a:gridCol w="366693">
                  <a:extLst>
                    <a:ext uri="{9D8B030D-6E8A-4147-A177-3AD203B41FA5}">
                      <a16:colId xmlns:a16="http://schemas.microsoft.com/office/drawing/2014/main" val="2389807559"/>
                    </a:ext>
                  </a:extLst>
                </a:gridCol>
                <a:gridCol w="381361">
                  <a:extLst>
                    <a:ext uri="{9D8B030D-6E8A-4147-A177-3AD203B41FA5}">
                      <a16:colId xmlns:a16="http://schemas.microsoft.com/office/drawing/2014/main" val="901670108"/>
                    </a:ext>
                  </a:extLst>
                </a:gridCol>
                <a:gridCol w="381361">
                  <a:extLst>
                    <a:ext uri="{9D8B030D-6E8A-4147-A177-3AD203B41FA5}">
                      <a16:colId xmlns:a16="http://schemas.microsoft.com/office/drawing/2014/main" val="1778300459"/>
                    </a:ext>
                  </a:extLst>
                </a:gridCol>
                <a:gridCol w="513371">
                  <a:extLst>
                    <a:ext uri="{9D8B030D-6E8A-4147-A177-3AD203B41FA5}">
                      <a16:colId xmlns:a16="http://schemas.microsoft.com/office/drawing/2014/main" val="2319160004"/>
                    </a:ext>
                  </a:extLst>
                </a:gridCol>
                <a:gridCol w="762722">
                  <a:extLst>
                    <a:ext uri="{9D8B030D-6E8A-4147-A177-3AD203B41FA5}">
                      <a16:colId xmlns:a16="http://schemas.microsoft.com/office/drawing/2014/main" val="44098302"/>
                    </a:ext>
                  </a:extLst>
                </a:gridCol>
                <a:gridCol w="762722">
                  <a:extLst>
                    <a:ext uri="{9D8B030D-6E8A-4147-A177-3AD203B41FA5}">
                      <a16:colId xmlns:a16="http://schemas.microsoft.com/office/drawing/2014/main" val="512769069"/>
                    </a:ext>
                  </a:extLst>
                </a:gridCol>
                <a:gridCol w="704051">
                  <a:extLst>
                    <a:ext uri="{9D8B030D-6E8A-4147-A177-3AD203B41FA5}">
                      <a16:colId xmlns:a16="http://schemas.microsoft.com/office/drawing/2014/main" val="2707853386"/>
                    </a:ext>
                  </a:extLst>
                </a:gridCol>
                <a:gridCol w="704051">
                  <a:extLst>
                    <a:ext uri="{9D8B030D-6E8A-4147-A177-3AD203B41FA5}">
                      <a16:colId xmlns:a16="http://schemas.microsoft.com/office/drawing/2014/main" val="2388688583"/>
                    </a:ext>
                  </a:extLst>
                </a:gridCol>
                <a:gridCol w="777389">
                  <a:extLst>
                    <a:ext uri="{9D8B030D-6E8A-4147-A177-3AD203B41FA5}">
                      <a16:colId xmlns:a16="http://schemas.microsoft.com/office/drawing/2014/main" val="2830826868"/>
                    </a:ext>
                  </a:extLst>
                </a:gridCol>
                <a:gridCol w="777389">
                  <a:extLst>
                    <a:ext uri="{9D8B030D-6E8A-4147-A177-3AD203B41FA5}">
                      <a16:colId xmlns:a16="http://schemas.microsoft.com/office/drawing/2014/main" val="2136516461"/>
                    </a:ext>
                  </a:extLst>
                </a:gridCol>
              </a:tblGrid>
              <a:tr h="4322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Classification1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Year1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January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February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March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April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May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June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July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August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September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October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November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December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800">
                          <a:effectLst/>
                        </a:rPr>
                        <a:t>Grand 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20086888"/>
                  </a:ext>
                </a:extLst>
              </a:tr>
              <a:tr h="268913"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Indigenous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2020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147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94878858"/>
                  </a:ext>
                </a:extLst>
              </a:tr>
              <a:tr h="268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2021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25807323"/>
                  </a:ext>
                </a:extLst>
              </a:tr>
              <a:tr h="268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2022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42004256"/>
                  </a:ext>
                </a:extLst>
              </a:tr>
              <a:tr h="268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70442255"/>
                  </a:ext>
                </a:extLst>
              </a:tr>
              <a:tr h="268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2024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60416264"/>
                  </a:ext>
                </a:extLst>
              </a:tr>
              <a:tr h="268913"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Introduced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2020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73098294"/>
                  </a:ext>
                </a:extLst>
              </a:tr>
              <a:tr h="268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2021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67083004"/>
                  </a:ext>
                </a:extLst>
              </a:tr>
              <a:tr h="268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2022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23052148"/>
                  </a:ext>
                </a:extLst>
              </a:tr>
              <a:tr h="268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43129613"/>
                  </a:ext>
                </a:extLst>
              </a:tr>
              <a:tr h="268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2024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22445089"/>
                  </a:ext>
                </a:extLst>
              </a:tr>
              <a:tr h="268913"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Imported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2020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97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69093724"/>
                  </a:ext>
                </a:extLst>
              </a:tr>
              <a:tr h="268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2021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68976575"/>
                  </a:ext>
                </a:extLst>
              </a:tr>
              <a:tr h="268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2022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30505336"/>
                  </a:ext>
                </a:extLst>
              </a:tr>
              <a:tr h="268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84440535"/>
                  </a:ext>
                </a:extLst>
              </a:tr>
              <a:tr h="268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2024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43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56775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743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E2697-2014-E767-C62B-873E65B92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Malaria in </a:t>
            </a:r>
            <a:r>
              <a:rPr lang="en-US" dirty="0" err="1"/>
              <a:t>onze</a:t>
            </a:r>
            <a:r>
              <a:rPr lang="en-US" dirty="0"/>
              <a:t> </a:t>
            </a:r>
            <a:r>
              <a:rPr lang="en-US" dirty="0" err="1"/>
              <a:t>buurlanden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50CC6-0BB9-1377-BDBE-33D6AC4A2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Frans Guyana 387 </a:t>
            </a:r>
            <a:r>
              <a:rPr lang="en-US" dirty="0" err="1"/>
              <a:t>gevallen</a:t>
            </a:r>
            <a:r>
              <a:rPr lang="en-US" dirty="0"/>
              <a:t> (t/m </a:t>
            </a:r>
            <a:r>
              <a:rPr lang="en-US" dirty="0" err="1"/>
              <a:t>okt</a:t>
            </a:r>
            <a:r>
              <a:rPr lang="en-US" dirty="0"/>
              <a:t>. 2024)</a:t>
            </a:r>
          </a:p>
          <a:p>
            <a:endParaRPr lang="en-US" dirty="0"/>
          </a:p>
          <a:p>
            <a:r>
              <a:rPr lang="en-US" dirty="0"/>
              <a:t>Guyana: &gt; 20,000 </a:t>
            </a:r>
            <a:r>
              <a:rPr lang="en-US" dirty="0" err="1"/>
              <a:t>gevallen</a:t>
            </a:r>
            <a:r>
              <a:rPr lang="en-US" dirty="0"/>
              <a:t> (t/m </a:t>
            </a:r>
            <a:r>
              <a:rPr lang="en-US" dirty="0" err="1"/>
              <a:t>okt</a:t>
            </a:r>
            <a:r>
              <a:rPr lang="en-US" dirty="0"/>
              <a:t> 2024)</a:t>
            </a:r>
          </a:p>
          <a:p>
            <a:endParaRPr lang="en-US" dirty="0"/>
          </a:p>
          <a:p>
            <a:r>
              <a:rPr lang="en-US" dirty="0" err="1"/>
              <a:t>Brazilie</a:t>
            </a:r>
            <a:r>
              <a:rPr lang="en-US" dirty="0"/>
              <a:t>: &gt; 100,000 </a:t>
            </a:r>
            <a:r>
              <a:rPr lang="en-US" dirty="0" err="1"/>
              <a:t>gevallen</a:t>
            </a:r>
            <a:r>
              <a:rPr lang="en-US" dirty="0"/>
              <a:t> (t/m </a:t>
            </a:r>
            <a:r>
              <a:rPr lang="en-US" dirty="0" err="1"/>
              <a:t>okt</a:t>
            </a:r>
            <a:r>
              <a:rPr lang="en-US" dirty="0"/>
              <a:t> 2024)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766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9014B-3C10-A08A-1972-22B210301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Malaria </a:t>
            </a:r>
            <a:r>
              <a:rPr lang="en-US" dirty="0" err="1"/>
              <a:t>blijft</a:t>
            </a:r>
            <a:r>
              <a:rPr lang="en-US" dirty="0"/>
              <a:t> in </a:t>
            </a:r>
            <a:r>
              <a:rPr lang="en-US" dirty="0" err="1"/>
              <a:t>onze</a:t>
            </a:r>
            <a:r>
              <a:rPr lang="en-US" dirty="0"/>
              <a:t> </a:t>
            </a:r>
            <a:r>
              <a:rPr lang="en-US" dirty="0" err="1"/>
              <a:t>differentiaal</a:t>
            </a:r>
            <a:r>
              <a:rPr lang="en-US" dirty="0"/>
              <a:t> diagnose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429E0-3EB8-B636-E21D-512777914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Vanwege</a:t>
            </a:r>
            <a:r>
              <a:rPr lang="en-US" dirty="0"/>
              <a:t>:</a:t>
            </a:r>
          </a:p>
          <a:p>
            <a:r>
              <a:rPr lang="en-US" dirty="0"/>
              <a:t>Het </a:t>
            </a:r>
            <a:r>
              <a:rPr lang="en-US" dirty="0" err="1"/>
              <a:t>belang</a:t>
            </a:r>
            <a:r>
              <a:rPr lang="en-US" dirty="0"/>
              <a:t> van de patient (</a:t>
            </a:r>
            <a:r>
              <a:rPr lang="en-US" dirty="0" err="1"/>
              <a:t>potentieel</a:t>
            </a:r>
            <a:r>
              <a:rPr lang="en-US" dirty="0"/>
              <a:t> </a:t>
            </a:r>
            <a:r>
              <a:rPr lang="en-US" dirty="0" err="1"/>
              <a:t>dodelijke</a:t>
            </a:r>
            <a:r>
              <a:rPr lang="en-US" dirty="0"/>
              <a:t> </a:t>
            </a:r>
            <a:r>
              <a:rPr lang="en-US" dirty="0" err="1"/>
              <a:t>infectie</a:t>
            </a:r>
            <a:r>
              <a:rPr lang="en-US" dirty="0"/>
              <a:t>!)</a:t>
            </a:r>
          </a:p>
          <a:p>
            <a:r>
              <a:rPr lang="en-US" dirty="0" err="1"/>
              <a:t>Buurlanden</a:t>
            </a:r>
            <a:r>
              <a:rPr lang="en-US" dirty="0"/>
              <a:t> met (</a:t>
            </a:r>
            <a:r>
              <a:rPr lang="en-US" dirty="0" err="1"/>
              <a:t>veel</a:t>
            </a:r>
            <a:r>
              <a:rPr lang="en-US" dirty="0"/>
              <a:t>) malaria</a:t>
            </a:r>
          </a:p>
          <a:p>
            <a:r>
              <a:rPr lang="en-US" dirty="0" err="1"/>
              <a:t>Koesteren</a:t>
            </a:r>
            <a:r>
              <a:rPr lang="en-US" dirty="0"/>
              <a:t> van het </a:t>
            </a:r>
            <a:r>
              <a:rPr lang="en-US" dirty="0" err="1"/>
              <a:t>resultaat</a:t>
            </a:r>
            <a:r>
              <a:rPr lang="en-US" dirty="0"/>
              <a:t> van </a:t>
            </a:r>
            <a:r>
              <a:rPr lang="en-US" dirty="0" err="1"/>
              <a:t>miljoenen</a:t>
            </a:r>
            <a:r>
              <a:rPr lang="en-US" dirty="0"/>
              <a:t> </a:t>
            </a:r>
            <a:r>
              <a:rPr lang="en-US" dirty="0" err="1"/>
              <a:t>investering</a:t>
            </a:r>
            <a:endParaRPr lang="en-US" dirty="0"/>
          </a:p>
          <a:p>
            <a:r>
              <a:rPr lang="en-US" dirty="0" err="1"/>
              <a:t>Handhaven</a:t>
            </a:r>
            <a:r>
              <a:rPr lang="en-US" dirty="0"/>
              <a:t> van de </a:t>
            </a:r>
            <a:r>
              <a:rPr lang="en-US" dirty="0" err="1"/>
              <a:t>eliminatie</a:t>
            </a:r>
            <a:r>
              <a:rPr lang="en-US" dirty="0"/>
              <a:t> status</a:t>
            </a:r>
          </a:p>
          <a:p>
            <a:r>
              <a:rPr lang="en-US" dirty="0" err="1"/>
              <a:t>Vereiste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ontvangen</a:t>
            </a:r>
            <a:r>
              <a:rPr lang="en-US" dirty="0"/>
              <a:t> van het </a:t>
            </a:r>
            <a:r>
              <a:rPr lang="en-US" dirty="0" err="1"/>
              <a:t>certificaat</a:t>
            </a:r>
            <a:r>
              <a:rPr lang="en-US" dirty="0"/>
              <a:t> van </a:t>
            </a:r>
            <a:r>
              <a:rPr lang="en-US" dirty="0" err="1"/>
              <a:t>eliminatie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94675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4D93E3B-3304-4EAC-A8D2-3CE451824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442" y="44234"/>
            <a:ext cx="10175358" cy="6776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957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9B023-9AE8-4111-88FD-8D76F1249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i="1" dirty="0"/>
              <a:t>Plasmodium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CB606-C456-45D7-B6BE-7178E2A0F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en-US" i="1" dirty="0"/>
              <a:t>Falciparum</a:t>
            </a:r>
            <a:r>
              <a:rPr lang="en-US" dirty="0"/>
              <a:t> (malaria </a:t>
            </a:r>
            <a:r>
              <a:rPr lang="en-US" dirty="0" err="1"/>
              <a:t>tropica</a:t>
            </a:r>
            <a:r>
              <a:rPr lang="en-US" dirty="0"/>
              <a:t>, de </a:t>
            </a:r>
            <a:r>
              <a:rPr lang="en-US" dirty="0" err="1"/>
              <a:t>gevaarlijkste</a:t>
            </a:r>
            <a:r>
              <a:rPr lang="en-US" dirty="0"/>
              <a:t> </a:t>
            </a:r>
            <a:r>
              <a:rPr lang="en-US" dirty="0" err="1"/>
              <a:t>soort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i="1" dirty="0"/>
              <a:t>Vivax</a:t>
            </a:r>
            <a:r>
              <a:rPr lang="en-US" dirty="0"/>
              <a:t> malaria (</a:t>
            </a:r>
            <a:r>
              <a:rPr lang="en-US" dirty="0" err="1"/>
              <a:t>komt</a:t>
            </a:r>
            <a:r>
              <a:rPr lang="en-US" dirty="0"/>
              <a:t> het </a:t>
            </a:r>
            <a:r>
              <a:rPr lang="en-US" dirty="0" err="1"/>
              <a:t>meeste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i="1" dirty="0" err="1"/>
              <a:t>Malariae</a:t>
            </a:r>
            <a:r>
              <a:rPr lang="en-US" dirty="0"/>
              <a:t> (</a:t>
            </a:r>
            <a:r>
              <a:rPr lang="en-US" dirty="0" err="1"/>
              <a:t>niet</a:t>
            </a:r>
            <a:r>
              <a:rPr lang="en-US" dirty="0"/>
              <a:t> erg </a:t>
            </a:r>
            <a:r>
              <a:rPr lang="en-US" dirty="0" err="1"/>
              <a:t>ziekmakend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i="1" dirty="0" err="1"/>
              <a:t>Ovale</a:t>
            </a:r>
            <a:r>
              <a:rPr lang="en-US" dirty="0"/>
              <a:t>  (</a:t>
            </a:r>
            <a:r>
              <a:rPr lang="en-US" dirty="0" err="1"/>
              <a:t>vooral</a:t>
            </a:r>
            <a:r>
              <a:rPr lang="en-US" dirty="0"/>
              <a:t> in Afrika)</a:t>
            </a:r>
          </a:p>
          <a:p>
            <a:endParaRPr lang="en-US" dirty="0"/>
          </a:p>
          <a:p>
            <a:r>
              <a:rPr lang="en-US" i="1" dirty="0" err="1"/>
              <a:t>Knowlesi</a:t>
            </a:r>
            <a:r>
              <a:rPr lang="en-US" dirty="0"/>
              <a:t> malaria (</a:t>
            </a:r>
            <a:r>
              <a:rPr lang="en-US" dirty="0" err="1"/>
              <a:t>eigenlijk</a:t>
            </a:r>
            <a:r>
              <a:rPr lang="en-US" dirty="0"/>
              <a:t> van </a:t>
            </a:r>
            <a:r>
              <a:rPr lang="en-US" dirty="0" err="1"/>
              <a:t>apen</a:t>
            </a:r>
            <a:r>
              <a:rPr lang="en-US" dirty="0"/>
              <a:t>, maar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besmettelijk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mens</a:t>
            </a:r>
            <a:r>
              <a:rPr lang="en-US" dirty="0"/>
              <a:t>, </a:t>
            </a:r>
            <a:r>
              <a:rPr lang="en-US" dirty="0" err="1"/>
              <a:t>alleen</a:t>
            </a:r>
            <a:r>
              <a:rPr lang="en-US" dirty="0"/>
              <a:t> in Zuid-Oost </a:t>
            </a:r>
            <a:r>
              <a:rPr lang="en-US" dirty="0" err="1"/>
              <a:t>Azië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6091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921</Words>
  <Application>Microsoft Office PowerPoint</Application>
  <PresentationFormat>Widescreen</PresentationFormat>
  <Paragraphs>339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Kliniek en casuistiek van malaria</vt:lpstr>
      <vt:lpstr>No disclosures</vt:lpstr>
      <vt:lpstr>Te bespreken onderwerpen</vt:lpstr>
      <vt:lpstr>Malaria in Suriname</vt:lpstr>
      <vt:lpstr>PowerPoint Presentation</vt:lpstr>
      <vt:lpstr>Malaria in onze buurlanden</vt:lpstr>
      <vt:lpstr>Malaria blijft in onze differentiaal diagnose</vt:lpstr>
      <vt:lpstr>PowerPoint Presentation</vt:lpstr>
      <vt:lpstr>Soorten Plasmodium</vt:lpstr>
      <vt:lpstr>Meest gebruikelijke symptomen</vt:lpstr>
      <vt:lpstr>Casus</vt:lpstr>
      <vt:lpstr>Moraal: cohort case detection</vt:lpstr>
      <vt:lpstr>Hoe behandel je malaria?</vt:lpstr>
      <vt:lpstr>PowerPoint Presentation</vt:lpstr>
      <vt:lpstr>Merozoieten doden om ziekte te bestrijden</vt:lpstr>
      <vt:lpstr>Waarom altijd de kuur afmaken?</vt:lpstr>
      <vt:lpstr>Casus: cerebrale malaria</vt:lpstr>
      <vt:lpstr>Moraal: Gecompliceerde malaria wordt behandeld met artesunaat i.v.</vt:lpstr>
      <vt:lpstr>Gametocyten doden om transmissie te bestrijden</vt:lpstr>
      <vt:lpstr>Leverstadia doden om een recidief te voorkomen</vt:lpstr>
      <vt:lpstr>Binnenkort in Suriname: Tafenoquine</vt:lpstr>
      <vt:lpstr>PowerPoint Presentation</vt:lpstr>
      <vt:lpstr>Preliminary results of G6PD screening in indigenous villages</vt:lpstr>
      <vt:lpstr>Wat elke arts in Suriname weten moet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Kliniek en casuistiek van malaria</dc:title>
  <dc:creator>Stephen Vreden</dc:creator>
  <cp:lastModifiedBy>Coordinator_MP</cp:lastModifiedBy>
  <cp:revision>2</cp:revision>
  <dcterms:created xsi:type="dcterms:W3CDTF">2024-11-08T00:29:15Z</dcterms:created>
  <dcterms:modified xsi:type="dcterms:W3CDTF">2024-11-08T04:36:21Z</dcterms:modified>
</cp:coreProperties>
</file>