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199" r:id="rId6"/>
    <p:sldId id="294" r:id="rId7"/>
    <p:sldId id="2178" r:id="rId8"/>
    <p:sldId id="2200" r:id="rId9"/>
    <p:sldId id="2201" r:id="rId10"/>
    <p:sldId id="2202" r:id="rId11"/>
    <p:sldId id="2203" r:id="rId12"/>
    <p:sldId id="2204" r:id="rId13"/>
    <p:sldId id="2205" r:id="rId14"/>
    <p:sldId id="2206" r:id="rId15"/>
    <p:sldId id="2207" r:id="rId16"/>
    <p:sldId id="2208" r:id="rId17"/>
    <p:sldId id="2210" r:id="rId18"/>
    <p:sldId id="2196" r:id="rId19"/>
    <p:sldId id="2211" r:id="rId20"/>
    <p:sldId id="2212" r:id="rId21"/>
    <p:sldId id="2214" r:id="rId22"/>
    <p:sldId id="2215" r:id="rId23"/>
    <p:sldId id="2216" r:id="rId24"/>
    <p:sldId id="22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AE94-ACFF-440F-9A23-BE918CD34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D64AC-DA38-421A-9D46-7971FF510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458D-CB62-4B72-952C-190E7DCC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C5AC0-C4B1-41AE-BC52-7530B8E6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E56A8-B270-4A1C-BB9E-6A12A1C7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8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7C30-B787-4EB5-B170-B9D22FF5C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7FF3B-A5BB-4C49-B787-BFE548A24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570B9-7408-471A-872C-61051845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02107-DA04-44A9-ACF5-55FC232A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5AC8A-B6B6-4C76-B0CB-B9ACE222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8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69E14-17D9-4C5E-AB12-F28339F4C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F5326F-10AC-476D-AA23-6C01B7232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73232-992E-47CA-A025-38712A34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D006B-C87C-40BA-AF2B-E47EC724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EBE34-7657-4960-819B-AAFFA405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266F-DF61-494D-84A4-5FE9993D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EA661-507E-4CDB-A931-900FD40C8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DC07-C97D-4412-9794-F4844B25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33605-0B5C-46F5-AB72-76D6BBAA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969DF-E756-41DA-B0BD-0BD40FEE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0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C6B3-E448-4850-8741-07B18704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67BBD-D474-459B-8857-10B6324E6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3E778-7473-4B44-90BD-D20063D3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82EF-34D6-4A1C-ACDC-218538AC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7F20D-F263-4EB9-B521-F3CA5B87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9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DE24-EEF6-45F1-9F3B-2E0E7268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E1A94-ADC1-48F6-9562-54C01DF8D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A62DD-F89E-4928-A35D-C3FFF4B41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01FE7-C7CB-42C5-B199-F2915D27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10CDE-AF4C-4AC5-AC0D-0094B8BD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F5CA0-70B2-439A-A882-59D0887D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6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493A-CDD0-4981-8663-1C306618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BFE5B-AB62-4FC3-9C29-0AD5E1E1B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E2D87-2B98-4C32-8C31-83C2EE32B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2FE78-4F44-40E0-9C5A-96940C15B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A443DD-595F-4D57-8D6A-DE0DFCD20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1B678C-FD77-4F63-B0A6-CFF24360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BBC99A-5AFE-424A-9768-C1332895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3A516-4F99-4EE6-8E63-0785FD70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1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588F-BF37-4ACD-9307-57E2D71C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C79C-ECAA-4CCD-8116-F6446635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97AE1-E479-4AF2-8E7A-C1ABEC6F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E6E5B-A407-4FD6-9BB5-A2E4BD01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5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EF34D-C78F-4B02-8BFB-B3D17171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96D50-9B88-4827-9C2F-29CEB10D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52293-94AD-4516-9561-5699DE60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4F35-EDAE-4715-92D3-95B2BEC93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84F6-52C2-441F-8692-A96FC6EAF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475B3-615E-4D83-8D00-1D0D426BE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4B86B3-0CE0-4117-89CE-FB0F9C418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EC838-AAAA-44CB-8586-B5C8A9F18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EF5C8-398E-46D1-97A0-A86A99E5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7C86-90CD-419D-96BB-ABE2CBE5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13209-6B05-4731-A280-3759EFBE5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9CF5B-1583-4E5D-B604-4A52073C1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51B94-F597-44A0-8652-4512CF2D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DCFB0-3FE7-46BC-A968-886461C1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7DEC6-57E1-49FA-96A3-49DFAA9F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B4DF6-0139-4B65-AA26-17354A4A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9EF9F-3FCA-496E-BF1B-D30D23C4A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C0418-AC4A-4A43-AB4B-D8F21FC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65024-CB82-43D7-913A-CCD2E77A1BC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D5CFC-2542-4C73-A929-FB7E53500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52ED8-0D2F-4719-8170-2CBD0CF51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1C4C5-AFE2-4B4A-954D-A5588DE5C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5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30C487-1CB2-42E1-9E1A-FCADA70F0F4E}"/>
              </a:ext>
            </a:extLst>
          </p:cNvPr>
          <p:cNvSpPr txBox="1"/>
          <p:nvPr/>
        </p:nvSpPr>
        <p:spPr>
          <a:xfrm>
            <a:off x="3642804" y="2363647"/>
            <a:ext cx="6096000" cy="3500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Het eliminatie proces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nl-N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EA181-E2A2-4C46-9004-71D6549AAD1F}"/>
              </a:ext>
            </a:extLst>
          </p:cNvPr>
          <p:cNvSpPr txBox="1"/>
          <p:nvPr/>
        </p:nvSpPr>
        <p:spPr>
          <a:xfrm>
            <a:off x="-379522" y="106212"/>
            <a:ext cx="6300927" cy="12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985" marR="0">
              <a:spcBef>
                <a:spcPts val="43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5381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Nascholing</a:t>
            </a:r>
            <a:r>
              <a:rPr lang="en-US" sz="1800" b="1" dirty="0">
                <a:solidFill>
                  <a:srgbClr val="5381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en-US" sz="1800" b="1" spc="-30" dirty="0">
                <a:solidFill>
                  <a:srgbClr val="5381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5381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“Malaria </a:t>
            </a:r>
            <a:r>
              <a:rPr lang="en-US" sz="1800" b="1" dirty="0" err="1">
                <a:solidFill>
                  <a:srgbClr val="5381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eliminatie</a:t>
            </a:r>
            <a:r>
              <a:rPr lang="en-US" sz="1800" b="1" dirty="0">
                <a:solidFill>
                  <a:srgbClr val="53813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2025, all hands on deck!”</a:t>
            </a:r>
          </a:p>
          <a:p>
            <a:pPr marL="514985" marR="0">
              <a:spcBef>
                <a:spcPts val="430"/>
              </a:spcBef>
              <a:spcAft>
                <a:spcPts val="0"/>
              </a:spcAft>
            </a:pPr>
            <a:endParaRPr lang="en-US" b="1" dirty="0">
              <a:solidFill>
                <a:srgbClr val="538134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4985" marR="0">
              <a:spcBef>
                <a:spcPts val="43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17ABA8F3-94F7-4FD8-AE81-9ED0101CA4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025" y="594221"/>
            <a:ext cx="5300980" cy="534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8B78A3-50BF-4948-BECF-A3926EA4365C}"/>
              </a:ext>
            </a:extLst>
          </p:cNvPr>
          <p:cNvSpPr txBox="1"/>
          <p:nvPr/>
        </p:nvSpPr>
        <p:spPr>
          <a:xfrm>
            <a:off x="7865616" y="5513033"/>
            <a:ext cx="3870664" cy="1029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</a:rPr>
              <a:t>Drs. M. Eersel</a:t>
            </a:r>
          </a:p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Wnd coordinator van het Malaria Programma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AAEAB1-3FD8-43DF-B9E0-82F4072B8C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F12B2A-EB3A-4CD2-9885-C187764CA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B52B1-4844-4BDC-BF8B-1C4D10C7B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9" t="12917" r="16093" b="6112"/>
          <a:stretch/>
        </p:blipFill>
        <p:spPr>
          <a:xfrm>
            <a:off x="1638300" y="1895475"/>
            <a:ext cx="8391526" cy="5553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32B30D-7F60-4E77-948F-EDF06774AA10}"/>
              </a:ext>
            </a:extLst>
          </p:cNvPr>
          <p:cNvSpPr txBox="1"/>
          <p:nvPr/>
        </p:nvSpPr>
        <p:spPr>
          <a:xfrm>
            <a:off x="1447800" y="1114425"/>
            <a:ext cx="92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Malaria </a:t>
            </a:r>
            <a:r>
              <a:rPr lang="en-US" sz="2800" b="1" dirty="0" err="1"/>
              <a:t>situatie</a:t>
            </a:r>
            <a:r>
              <a:rPr lang="en-US" sz="2800" b="1" dirty="0"/>
              <a:t> Guyana</a:t>
            </a:r>
          </a:p>
        </p:txBody>
      </p:sp>
    </p:spTree>
    <p:extLst>
      <p:ext uri="{BB962C8B-B14F-4D97-AF65-F5344CB8AC3E}">
        <p14:creationId xmlns:p14="http://schemas.microsoft.com/office/powerpoint/2010/main" val="4094238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1D21E-C55B-46F4-B250-578A7B781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7222" r="25234" b="24167"/>
          <a:stretch/>
        </p:blipFill>
        <p:spPr>
          <a:xfrm>
            <a:off x="1401128" y="1866899"/>
            <a:ext cx="8600122" cy="4725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081F5-1D8B-435C-971A-30142D6F9429}"/>
              </a:ext>
            </a:extLst>
          </p:cNvPr>
          <p:cNvSpPr txBox="1"/>
          <p:nvPr/>
        </p:nvSpPr>
        <p:spPr>
          <a:xfrm>
            <a:off x="1447800" y="1114425"/>
            <a:ext cx="92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Malaria </a:t>
            </a:r>
            <a:r>
              <a:rPr lang="en-US" sz="2800" b="1" dirty="0" err="1"/>
              <a:t>situatie</a:t>
            </a:r>
            <a:r>
              <a:rPr lang="en-US" sz="2800" b="1" dirty="0"/>
              <a:t> in Frans Guyana</a:t>
            </a:r>
          </a:p>
        </p:txBody>
      </p:sp>
    </p:spTree>
    <p:extLst>
      <p:ext uri="{BB962C8B-B14F-4D97-AF65-F5344CB8AC3E}">
        <p14:creationId xmlns:p14="http://schemas.microsoft.com/office/powerpoint/2010/main" val="79188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EA868-69AD-4848-95F0-4E9D9D833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0" t="35972" r="25626" b="5416"/>
          <a:stretch/>
        </p:blipFill>
        <p:spPr>
          <a:xfrm>
            <a:off x="1676400" y="1419224"/>
            <a:ext cx="8237996" cy="5315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5A7A4E-71DA-44BC-BC82-E3E0C4175772}"/>
              </a:ext>
            </a:extLst>
          </p:cNvPr>
          <p:cNvSpPr txBox="1"/>
          <p:nvPr/>
        </p:nvSpPr>
        <p:spPr>
          <a:xfrm>
            <a:off x="847725" y="896004"/>
            <a:ext cx="925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Malaria </a:t>
            </a:r>
            <a:r>
              <a:rPr lang="en-US" sz="2800" b="1" dirty="0" err="1"/>
              <a:t>situatie</a:t>
            </a:r>
            <a:r>
              <a:rPr lang="en-US" sz="2800" b="1" dirty="0"/>
              <a:t> in </a:t>
            </a:r>
            <a:r>
              <a:rPr lang="en-US" sz="2800" b="1" dirty="0" err="1"/>
              <a:t>Brazilie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6950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98B54-D186-43B0-B090-CBF05A631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14027" r="24765" b="10834"/>
          <a:stretch/>
        </p:blipFill>
        <p:spPr>
          <a:xfrm>
            <a:off x="2828925" y="1504950"/>
            <a:ext cx="6276975" cy="5153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F1428-DE9C-444B-AEF9-E30418C1B9F6}"/>
              </a:ext>
            </a:extLst>
          </p:cNvPr>
          <p:cNvSpPr txBox="1"/>
          <p:nvPr/>
        </p:nvSpPr>
        <p:spPr>
          <a:xfrm>
            <a:off x="3009900" y="1066800"/>
            <a:ext cx="718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Malaria </a:t>
            </a:r>
            <a:r>
              <a:rPr lang="en-US" dirty="0" err="1"/>
              <a:t>situatie</a:t>
            </a:r>
            <a:r>
              <a:rPr lang="en-US" dirty="0"/>
              <a:t> in </a:t>
            </a:r>
            <a:r>
              <a:rPr lang="en-US" dirty="0" err="1"/>
              <a:t>Brazilie</a:t>
            </a:r>
            <a:r>
              <a:rPr lang="en-US" dirty="0"/>
              <a:t>: </a:t>
            </a:r>
            <a:r>
              <a:rPr lang="en-US" dirty="0" err="1"/>
              <a:t>hoog</a:t>
            </a:r>
            <a:r>
              <a:rPr lang="en-US" dirty="0"/>
              <a:t> </a:t>
            </a:r>
            <a:r>
              <a:rPr lang="en-US" dirty="0" err="1"/>
              <a:t>risicogebieden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23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BD97DE-35B1-4F8E-BC5F-0C255BDF96A8}"/>
              </a:ext>
            </a:extLst>
          </p:cNvPr>
          <p:cNvSpPr txBox="1"/>
          <p:nvPr/>
        </p:nvSpPr>
        <p:spPr>
          <a:xfrm>
            <a:off x="133350" y="2598003"/>
            <a:ext cx="1199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ptos" panose="02110004020202020204"/>
              </a:rPr>
              <a:t>Hoe </a:t>
            </a:r>
            <a:r>
              <a:rPr lang="en-US" sz="2800" b="1" dirty="0" err="1">
                <a:solidFill>
                  <a:srgbClr val="FF0000"/>
                </a:solidFill>
                <a:latin typeface="Aptos" panose="02110004020202020204"/>
              </a:rPr>
              <a:t>hebben</a:t>
            </a:r>
            <a:r>
              <a:rPr lang="en-US" sz="2800" b="1" dirty="0">
                <a:solidFill>
                  <a:srgbClr val="FF0000"/>
                </a:solidFill>
                <a:latin typeface="Aptos" panose="02110004020202020204"/>
              </a:rPr>
              <a:t> de </a:t>
            </a:r>
            <a:r>
              <a:rPr lang="en-US" sz="2800" b="1" dirty="0" err="1">
                <a:solidFill>
                  <a:srgbClr val="FF0000"/>
                </a:solidFill>
                <a:latin typeface="Aptos" panose="02110004020202020204"/>
              </a:rPr>
              <a:t>eliminatie</a:t>
            </a:r>
            <a:r>
              <a:rPr lang="en-US" sz="2800" b="1" dirty="0">
                <a:solidFill>
                  <a:srgbClr val="FF0000"/>
                </a:solidFill>
                <a:latin typeface="Aptos" panose="02110004020202020204"/>
              </a:rPr>
              <a:t> status </a:t>
            </a:r>
            <a:r>
              <a:rPr lang="en-US" sz="2800" b="1" dirty="0" err="1">
                <a:solidFill>
                  <a:srgbClr val="FF0000"/>
                </a:solidFill>
                <a:latin typeface="Aptos" panose="02110004020202020204"/>
              </a:rPr>
              <a:t>bereikt</a:t>
            </a:r>
            <a:r>
              <a:rPr lang="en-US" sz="2800" b="1" dirty="0">
                <a:solidFill>
                  <a:srgbClr val="FF0000"/>
                </a:solidFill>
                <a:latin typeface="Aptos" panose="02110004020202020204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ptos" panose="02110004020202020204"/>
              </a:rPr>
              <a:t>een</a:t>
            </a:r>
            <a:r>
              <a:rPr lang="en-US" sz="2800" b="1" dirty="0">
                <a:solidFill>
                  <a:srgbClr val="FF0000"/>
                </a:solidFill>
                <a:latin typeface="Aptos" panose="0211000402020202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ptos" panose="02110004020202020204"/>
              </a:rPr>
              <a:t>samenvatting</a:t>
            </a:r>
            <a:r>
              <a:rPr lang="en-US" sz="2800" b="1" dirty="0">
                <a:solidFill>
                  <a:srgbClr val="FF0000"/>
                </a:solidFill>
                <a:latin typeface="Aptos" panose="02110004020202020204"/>
              </a:rPr>
              <a:t> van de </a:t>
            </a:r>
            <a:r>
              <a:rPr lang="en-US" sz="2800" b="1" dirty="0" err="1">
                <a:solidFill>
                  <a:srgbClr val="FF0000"/>
                </a:solidFill>
                <a:latin typeface="Aptos" panose="02110004020202020204"/>
              </a:rPr>
              <a:t>interventies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5FA19-EB23-4048-AE68-02BE9268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779D69-8865-422D-9E85-1F12B06342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209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409541-8582-45AC-826D-FE3D922881B8}"/>
              </a:ext>
            </a:extLst>
          </p:cNvPr>
          <p:cNvSpPr txBox="1"/>
          <p:nvPr/>
        </p:nvSpPr>
        <p:spPr>
          <a:xfrm>
            <a:off x="435262" y="377098"/>
            <a:ext cx="1198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1-Introductie van malaria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sneltesten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heel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effectieve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medicatie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Coartem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  <a:r>
              <a:rPr lang="en-US" sz="2400" b="1" dirty="0">
                <a:solidFill>
                  <a:srgbClr val="FF0000"/>
                </a:solidFill>
                <a:latin typeface="Aptos" panose="02110004020202020204"/>
              </a:rPr>
              <a:t>in 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4DD1B-BF68-4E94-B04B-C3CAEBE4E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75" y="1148652"/>
            <a:ext cx="7261860" cy="5471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147790-DF64-489E-ABB4-E542BDF1362D}"/>
              </a:ext>
            </a:extLst>
          </p:cNvPr>
          <p:cNvSpPr txBox="1"/>
          <p:nvPr/>
        </p:nvSpPr>
        <p:spPr>
          <a:xfrm>
            <a:off x="7334250" y="1577427"/>
            <a:ext cx="4857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Diagnostiek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behandeling</a:t>
            </a:r>
            <a:r>
              <a:rPr lang="en-US" sz="2400" dirty="0"/>
              <a:t> van malaria in het hele </a:t>
            </a:r>
            <a:r>
              <a:rPr lang="en-US" sz="2400" dirty="0" err="1"/>
              <a:t>binnenland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de </a:t>
            </a:r>
            <a:r>
              <a:rPr lang="en-US" sz="2400" dirty="0" err="1"/>
              <a:t>poliklinieken</a:t>
            </a:r>
            <a:r>
              <a:rPr lang="en-US" sz="2400" dirty="0"/>
              <a:t> van de </a:t>
            </a:r>
            <a:r>
              <a:rPr lang="en-US" sz="2400" dirty="0" err="1"/>
              <a:t>Medische</a:t>
            </a:r>
            <a:r>
              <a:rPr lang="en-US" sz="2400" dirty="0"/>
              <a:t> </a:t>
            </a:r>
            <a:r>
              <a:rPr lang="en-US" sz="2400" dirty="0" err="1"/>
              <a:t>Zending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059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51ABF0-47FB-4ACF-AC01-642CBFC50490}"/>
              </a:ext>
            </a:extLst>
          </p:cNvPr>
          <p:cNvSpPr txBox="1"/>
          <p:nvPr/>
        </p:nvSpPr>
        <p:spPr>
          <a:xfrm>
            <a:off x="0" y="148169"/>
            <a:ext cx="120825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2-Introductie van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Malaria service deliverers (MSD)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netwerk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verafgelegen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moeilijk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bereikbare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goudvelden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C:\Users\hcairo\Pictures\Victoria_July_2009\Victoria_July_2009 043.jpg">
            <a:extLst>
              <a:ext uri="{FF2B5EF4-FFF2-40B4-BE49-F238E27FC236}">
                <a16:creationId xmlns:a16="http://schemas.microsoft.com/office/drawing/2014/main" id="{2228D405-83D8-43EB-A81F-1660B87D0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25002" b="3"/>
          <a:stretch/>
        </p:blipFill>
        <p:spPr bwMode="auto">
          <a:xfrm>
            <a:off x="1179531" y="1101298"/>
            <a:ext cx="3870479" cy="3870479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6A89A949-5489-456E-A66B-EE0772DF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7683" b="-1"/>
          <a:stretch/>
        </p:blipFill>
        <p:spPr>
          <a:xfrm>
            <a:off x="5572125" y="1987123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6" name="Picture 2" descr="D:\BENZDORP_ACD_CENSUS_DEC_09\Benzdorp_ACD_CENSUS_DEC_2009_1BL 124.jpg">
            <a:extLst>
              <a:ext uri="{FF2B5EF4-FFF2-40B4-BE49-F238E27FC236}">
                <a16:creationId xmlns:a16="http://schemas.microsoft.com/office/drawing/2014/main" id="{DD026AEA-206C-42FB-B4B7-093F3520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4548" y="1101297"/>
            <a:ext cx="3598901" cy="269917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206D24-AE01-4DAD-9C26-8AFDA826D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958" y="106212"/>
            <a:ext cx="1382025" cy="764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43B3B-816F-4E6F-B44A-5C1FA5C8405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029" y="68028"/>
            <a:ext cx="1211946" cy="1033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098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CE8CE-2F8E-4BC9-B9C9-F65CFF6B8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1" y="416761"/>
            <a:ext cx="7718611" cy="5788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15DF7-F236-4431-943A-3BDD3D21F3A3}"/>
              </a:ext>
            </a:extLst>
          </p:cNvPr>
          <p:cNvSpPr txBox="1"/>
          <p:nvPr/>
        </p:nvSpPr>
        <p:spPr>
          <a:xfrm flipH="1">
            <a:off x="0" y="6256573"/>
            <a:ext cx="771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Jaarlijkse training van de MSD door het Malaria Programma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3AE477-79FF-425A-B4F2-40A081DB9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6" t="10555" r="24141" b="6945"/>
          <a:stretch/>
        </p:blipFill>
        <p:spPr>
          <a:xfrm>
            <a:off x="7898552" y="771525"/>
            <a:ext cx="4290674" cy="380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3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A5EE53-FDB8-4F39-AB1D-710EDFD62BBA}"/>
              </a:ext>
            </a:extLst>
          </p:cNvPr>
          <p:cNvSpPr txBox="1"/>
          <p:nvPr/>
        </p:nvSpPr>
        <p:spPr>
          <a:xfrm>
            <a:off x="75414" y="0"/>
            <a:ext cx="1167038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3-Grensposten (points of entry)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/>
              <a:t>Gratis </a:t>
            </a:r>
            <a:r>
              <a:rPr lang="en-US" sz="2000" b="1" dirty="0" err="1"/>
              <a:t>testen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behandelen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verstrekking</a:t>
            </a:r>
            <a:r>
              <a:rPr lang="en-US" sz="2000" b="1" dirty="0"/>
              <a:t> van </a:t>
            </a:r>
            <a:r>
              <a:rPr lang="en-US" sz="2000" b="1" dirty="0" err="1"/>
              <a:t>geimpregneerde</a:t>
            </a:r>
            <a:r>
              <a:rPr lang="en-US" sz="2000" b="1" dirty="0"/>
              <a:t> </a:t>
            </a:r>
            <a:r>
              <a:rPr lang="en-US" sz="2000" b="1" dirty="0" err="1"/>
              <a:t>klamboes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8DD7D-109E-4371-84FC-A5263B0F9409}"/>
              </a:ext>
            </a:extLst>
          </p:cNvPr>
          <p:cNvSpPr txBox="1"/>
          <p:nvPr/>
        </p:nvSpPr>
        <p:spPr>
          <a:xfrm>
            <a:off x="527901" y="4958499"/>
            <a:ext cx="485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track </a:t>
            </a:r>
            <a:r>
              <a:rPr lang="en-US" dirty="0" err="1"/>
              <a:t>Nickerie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D56A1-069D-4ED7-AAD2-6C0D89AE8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66" t="23473" r="3750" b="4723"/>
          <a:stretch/>
        </p:blipFill>
        <p:spPr>
          <a:xfrm>
            <a:off x="9168128" y="3516198"/>
            <a:ext cx="2811768" cy="33418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5DEB6-481C-4FBB-BADE-D18AFA6861A3}"/>
              </a:ext>
            </a:extLst>
          </p:cNvPr>
          <p:cNvSpPr txBox="1"/>
          <p:nvPr/>
        </p:nvSpPr>
        <p:spPr>
          <a:xfrm>
            <a:off x="4353267" y="5727962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Albina</a:t>
            </a:r>
          </a:p>
        </p:txBody>
      </p:sp>
      <p:pic>
        <p:nvPicPr>
          <p:cNvPr id="11" name="Picture 10" descr="A group of people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439F77AC-ECF3-4EB6-BB1C-E5C605923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1395691"/>
            <a:ext cx="4572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FF457-B46D-4778-B5FA-EC4E1FD80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983" y="3788905"/>
            <a:ext cx="4103803" cy="3077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2293E-5DA4-433A-8BC5-E705AF5B4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127" y="106212"/>
            <a:ext cx="1552856" cy="859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0C30E-96AD-475D-BFA4-D81ADF814A2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38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CE4F4-86B2-40EF-96A2-2A6238E25F99}"/>
              </a:ext>
            </a:extLst>
          </p:cNvPr>
          <p:cNvSpPr txBox="1"/>
          <p:nvPr/>
        </p:nvSpPr>
        <p:spPr>
          <a:xfrm>
            <a:off x="1198181" y="560881"/>
            <a:ext cx="979563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4-Testen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en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behandeling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 Paramaribo (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omgeving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Anamoestraat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waar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garimpeiros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vaak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overnachten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en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boodschappen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doen</a:t>
            </a:r>
            <a:r>
              <a:rPr kumimoji="0" lang="en-US" sz="2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9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F7ECB-392A-438C-B640-CEE5D3BD2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48" y="2957665"/>
            <a:ext cx="4746632" cy="334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4BC6E-BD4C-4ED7-AC82-AB05027C0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8" t="13340" r="25491" b="19545"/>
          <a:stretch/>
        </p:blipFill>
        <p:spPr>
          <a:xfrm>
            <a:off x="6096000" y="1519127"/>
            <a:ext cx="5765223" cy="44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3CC26-52F0-48B6-9475-5523718C3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1CF60D-E0C6-476E-9BDA-0A30C1520E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E5CC9-CB51-42E3-8BD3-9E5E546F6387}"/>
              </a:ext>
            </a:extLst>
          </p:cNvPr>
          <p:cNvSpPr txBox="1"/>
          <p:nvPr/>
        </p:nvSpPr>
        <p:spPr>
          <a:xfrm>
            <a:off x="3672167" y="2762133"/>
            <a:ext cx="823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Wat is Malaria </a:t>
            </a:r>
            <a:r>
              <a:rPr lang="en-US" sz="2800" dirty="0" err="1"/>
              <a:t>eliminatie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9990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F547E9-BD27-4866-9DEB-9256AA61110D}"/>
              </a:ext>
            </a:extLst>
          </p:cNvPr>
          <p:cNvSpPr txBox="1"/>
          <p:nvPr/>
        </p:nvSpPr>
        <p:spPr>
          <a:xfrm>
            <a:off x="321816" y="384360"/>
            <a:ext cx="1161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5-Zelf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diagnostiek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behandeling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mensen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die 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reizen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naar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gebieden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waar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 er 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geen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nauwelijks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malariaservices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ptos" panose="02110004020202020204"/>
              </a:rPr>
              <a:t>zijn</a:t>
            </a:r>
            <a:r>
              <a:rPr lang="en-US" b="1" dirty="0">
                <a:solidFill>
                  <a:srgbClr val="FF0000"/>
                </a:solidFill>
                <a:latin typeface="Aptos" panose="02110004020202020204"/>
              </a:rPr>
              <a:t>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379C1-A552-4995-AE0F-9E608E34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6" y="1191220"/>
            <a:ext cx="6315075" cy="3552230"/>
          </a:xfrm>
          <a:prstGeom prst="rect">
            <a:avLst/>
          </a:prstGeom>
        </p:spPr>
      </p:pic>
      <p:pic>
        <p:nvPicPr>
          <p:cNvPr id="4" name="Picture 3" descr="A hand holding a package&#10;&#10;Description automatically generated">
            <a:extLst>
              <a:ext uri="{FF2B5EF4-FFF2-40B4-BE49-F238E27FC236}">
                <a16:creationId xmlns:a16="http://schemas.microsoft.com/office/drawing/2014/main" id="{89114E0F-828E-47F0-95E3-C0A8C5DB6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98" y="753692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9F1F07-B17B-4CB0-ABAD-022E3D0D4754}"/>
              </a:ext>
            </a:extLst>
          </p:cNvPr>
          <p:cNvSpPr txBox="1"/>
          <p:nvPr/>
        </p:nvSpPr>
        <p:spPr>
          <a:xfrm>
            <a:off x="0" y="248967"/>
            <a:ext cx="12075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Helvetica Neue"/>
              </a:rPr>
              <a:t>Activiteiten</a:t>
            </a:r>
            <a:r>
              <a:rPr lang="en-US" b="1" dirty="0">
                <a:latin typeface="Helvetica Neue"/>
              </a:rPr>
              <a:t> </a:t>
            </a:r>
            <a:r>
              <a:rPr lang="en-US" b="1" dirty="0" err="1">
                <a:latin typeface="Helvetica Neue"/>
              </a:rPr>
              <a:t>uitgevoerd</a:t>
            </a:r>
            <a:r>
              <a:rPr lang="en-US" b="1" dirty="0">
                <a:latin typeface="Helvetica Neue"/>
              </a:rPr>
              <a:t> door MZ </a:t>
            </a:r>
            <a:r>
              <a:rPr lang="en-US" b="1" dirty="0" err="1">
                <a:latin typeface="Helvetica Neue"/>
              </a:rPr>
              <a:t>ter</a:t>
            </a:r>
            <a:r>
              <a:rPr lang="en-US" b="1" dirty="0">
                <a:latin typeface="Helvetica Neue"/>
              </a:rPr>
              <a:t> </a:t>
            </a:r>
            <a:r>
              <a:rPr lang="en-US" b="1" dirty="0" err="1">
                <a:latin typeface="Helvetica Neue"/>
              </a:rPr>
              <a:t>voorkoming</a:t>
            </a:r>
            <a:r>
              <a:rPr lang="en-US" b="1" dirty="0">
                <a:latin typeface="Helvetica Neue"/>
              </a:rPr>
              <a:t> van de </a:t>
            </a:r>
            <a:r>
              <a:rPr lang="en-US" b="1" dirty="0" err="1">
                <a:latin typeface="Helvetica Neue"/>
              </a:rPr>
              <a:t>reintroductie</a:t>
            </a:r>
            <a:r>
              <a:rPr lang="en-US" b="1" dirty="0">
                <a:latin typeface="Helvetica Neue"/>
              </a:rPr>
              <a:t> van malaria in de </a:t>
            </a:r>
            <a:r>
              <a:rPr lang="en-US" b="1" dirty="0" err="1">
                <a:latin typeface="Helvetica Neue"/>
              </a:rPr>
              <a:t>inheemse</a:t>
            </a:r>
            <a:r>
              <a:rPr lang="en-US" b="1" dirty="0">
                <a:latin typeface="Helvetica Neue"/>
              </a:rPr>
              <a:t> </a:t>
            </a:r>
            <a:r>
              <a:rPr lang="en-US" b="1" dirty="0" err="1">
                <a:latin typeface="Helvetica Neue"/>
              </a:rPr>
              <a:t>gemeenschappen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4613F-FEE9-4019-BB93-9A03EA7113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118"/>
            <a:ext cx="3321419" cy="744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FDD162-E104-4950-A317-4BE841B5E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419" y="822154"/>
            <a:ext cx="5886076" cy="3314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3E76-3B8C-4A73-93DB-6BAD557A7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419" y="3763375"/>
            <a:ext cx="5701250" cy="320305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FB0C77-B537-4438-BAF9-F0FDA2E1CC2A}"/>
              </a:ext>
            </a:extLst>
          </p:cNvPr>
          <p:cNvGraphicFramePr>
            <a:graphicFrameLocks noGrp="1"/>
          </p:cNvGraphicFramePr>
          <p:nvPr/>
        </p:nvGraphicFramePr>
        <p:xfrm>
          <a:off x="5678394" y="2884830"/>
          <a:ext cx="6049235" cy="2018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3101456609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977708008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1000755947"/>
                    </a:ext>
                  </a:extLst>
                </a:gridCol>
                <a:gridCol w="167435">
                  <a:extLst>
                    <a:ext uri="{9D8B030D-6E8A-4147-A177-3AD203B41FA5}">
                      <a16:colId xmlns:a16="http://schemas.microsoft.com/office/drawing/2014/main" val="2681584737"/>
                    </a:ext>
                  </a:extLst>
                </a:gridCol>
                <a:gridCol w="560705">
                  <a:extLst>
                    <a:ext uri="{9D8B030D-6E8A-4147-A177-3AD203B41FA5}">
                      <a16:colId xmlns:a16="http://schemas.microsoft.com/office/drawing/2014/main" val="3951430807"/>
                    </a:ext>
                  </a:extLst>
                </a:gridCol>
                <a:gridCol w="167435">
                  <a:extLst>
                    <a:ext uri="{9D8B030D-6E8A-4147-A177-3AD203B41FA5}">
                      <a16:colId xmlns:a16="http://schemas.microsoft.com/office/drawing/2014/main" val="206969993"/>
                    </a:ext>
                  </a:extLst>
                </a:gridCol>
                <a:gridCol w="616585">
                  <a:extLst>
                    <a:ext uri="{9D8B030D-6E8A-4147-A177-3AD203B41FA5}">
                      <a16:colId xmlns:a16="http://schemas.microsoft.com/office/drawing/2014/main" val="1271666588"/>
                    </a:ext>
                  </a:extLst>
                </a:gridCol>
                <a:gridCol w="494030">
                  <a:extLst>
                    <a:ext uri="{9D8B030D-6E8A-4147-A177-3AD203B41FA5}">
                      <a16:colId xmlns:a16="http://schemas.microsoft.com/office/drawing/2014/main" val="2756211137"/>
                    </a:ext>
                  </a:extLst>
                </a:gridCol>
                <a:gridCol w="561340">
                  <a:extLst>
                    <a:ext uri="{9D8B030D-6E8A-4147-A177-3AD203B41FA5}">
                      <a16:colId xmlns:a16="http://schemas.microsoft.com/office/drawing/2014/main" val="1422238774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2449097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Dorp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Land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DDR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RDT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806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Aantal 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Positief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Negatief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Totaal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Positief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Negatief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1951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Missao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Brazilie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168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Koesare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Brazilie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5588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Urinai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Brazilie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981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Sipaliwini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Suriname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6590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Alalaparoe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Suriname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282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kwamalasamutu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Suriname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3604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Totaal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6267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43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17DA4-BEC4-42B0-A9C9-82DA6C53E0B6}"/>
              </a:ext>
            </a:extLst>
          </p:cNvPr>
          <p:cNvSpPr txBox="1"/>
          <p:nvPr/>
        </p:nvSpPr>
        <p:spPr>
          <a:xfrm>
            <a:off x="400050" y="904875"/>
            <a:ext cx="109251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Het </a:t>
            </a:r>
            <a:r>
              <a:rPr lang="en-US" sz="2400" dirty="0" err="1"/>
              <a:t>eliminatie</a:t>
            </a:r>
            <a:r>
              <a:rPr lang="en-US" sz="2400" dirty="0"/>
              <a:t> </a:t>
            </a:r>
            <a:r>
              <a:rPr lang="en-US" sz="2400" dirty="0" err="1"/>
              <a:t>traject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dirty="0"/>
              <a:t>-Brief </a:t>
            </a:r>
            <a:r>
              <a:rPr lang="en-US" sz="2400" dirty="0" err="1"/>
              <a:t>aan</a:t>
            </a:r>
            <a:r>
              <a:rPr lang="en-US" sz="2400" dirty="0"/>
              <a:t> de </a:t>
            </a:r>
            <a:r>
              <a:rPr lang="en-US" sz="2400" dirty="0" err="1"/>
              <a:t>directeur</a:t>
            </a:r>
            <a:r>
              <a:rPr lang="en-US" sz="2400" dirty="0"/>
              <a:t> general van de WHO </a:t>
            </a:r>
            <a:r>
              <a:rPr lang="en-US" sz="2400" dirty="0" err="1"/>
              <a:t>waarin</a:t>
            </a:r>
            <a:r>
              <a:rPr lang="en-US" sz="2400" dirty="0"/>
              <a:t> we het malaria </a:t>
            </a:r>
            <a:r>
              <a:rPr lang="en-US" sz="2400" dirty="0" err="1"/>
              <a:t>certificaat</a:t>
            </a:r>
            <a:r>
              <a:rPr lang="en-US" sz="2400" dirty="0"/>
              <a:t> </a:t>
            </a:r>
            <a:r>
              <a:rPr lang="en-US" sz="2400" dirty="0" err="1"/>
              <a:t>aanvragen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Opstellen</a:t>
            </a:r>
            <a:r>
              <a:rPr lang="en-US" sz="2400" dirty="0"/>
              <a:t> van het </a:t>
            </a:r>
            <a:r>
              <a:rPr lang="en-US" sz="2400" dirty="0" err="1"/>
              <a:t>Eliminatie</a:t>
            </a:r>
            <a:r>
              <a:rPr lang="en-US" sz="2400" dirty="0"/>
              <a:t> dossier (</a:t>
            </a:r>
            <a:r>
              <a:rPr lang="en-US" sz="2400" dirty="0" err="1"/>
              <a:t>lijvig</a:t>
            </a:r>
            <a:r>
              <a:rPr lang="en-US" sz="2400" dirty="0"/>
              <a:t> document!); </a:t>
            </a:r>
            <a:r>
              <a:rPr lang="en-US" sz="2400" dirty="0" err="1"/>
              <a:t>wordt</a:t>
            </a:r>
            <a:r>
              <a:rPr lang="en-US" sz="2400" dirty="0"/>
              <a:t> in </a:t>
            </a:r>
            <a:r>
              <a:rPr lang="en-US" sz="2400" dirty="0" err="1"/>
              <a:t>januari</a:t>
            </a:r>
            <a:r>
              <a:rPr lang="en-US" sz="2400" dirty="0"/>
              <a:t> 2025 </a:t>
            </a:r>
            <a:r>
              <a:rPr lang="en-US" sz="2400" dirty="0" err="1"/>
              <a:t>ingeleverd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door </a:t>
            </a:r>
            <a:r>
              <a:rPr lang="en-US" sz="2400" dirty="0" err="1"/>
              <a:t>een</a:t>
            </a:r>
            <a:r>
              <a:rPr lang="en-US" sz="2400" dirty="0"/>
              <a:t> WHO </a:t>
            </a:r>
            <a:r>
              <a:rPr lang="en-US" sz="2400" dirty="0" err="1"/>
              <a:t>commissie</a:t>
            </a:r>
            <a:r>
              <a:rPr lang="en-US" sz="2400" dirty="0"/>
              <a:t> </a:t>
            </a:r>
            <a:r>
              <a:rPr lang="en-US" sz="2400" dirty="0" err="1"/>
              <a:t>bestudeerd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Voorbereiden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bezoek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inspectieteam</a:t>
            </a:r>
            <a:r>
              <a:rPr lang="en-US" sz="2400" dirty="0"/>
              <a:t> van de WHO in April 2025</a:t>
            </a:r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Bestudering</a:t>
            </a:r>
            <a:r>
              <a:rPr lang="en-US" sz="2400" dirty="0"/>
              <a:t> van de rapportage van het </a:t>
            </a:r>
            <a:r>
              <a:rPr lang="en-US" sz="2400" dirty="0" err="1"/>
              <a:t>veldteam</a:t>
            </a:r>
            <a:r>
              <a:rPr lang="en-US" sz="2400" dirty="0"/>
              <a:t> door </a:t>
            </a:r>
            <a:r>
              <a:rPr lang="en-US" sz="2400" dirty="0" err="1"/>
              <a:t>een</a:t>
            </a:r>
            <a:r>
              <a:rPr lang="en-US" sz="2400" dirty="0"/>
              <a:t> WHO </a:t>
            </a:r>
            <a:r>
              <a:rPr lang="en-US" sz="2400" dirty="0" err="1"/>
              <a:t>commissie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Uitreiking</a:t>
            </a:r>
            <a:r>
              <a:rPr lang="en-US" sz="2400" dirty="0"/>
              <a:t> van het </a:t>
            </a:r>
            <a:r>
              <a:rPr lang="en-US" sz="2400" dirty="0" err="1"/>
              <a:t>eliminatie</a:t>
            </a:r>
            <a:r>
              <a:rPr lang="en-US" sz="2400" dirty="0"/>
              <a:t> </a:t>
            </a:r>
            <a:r>
              <a:rPr lang="en-US" sz="2400" dirty="0" err="1"/>
              <a:t>certificaat</a:t>
            </a:r>
            <a:r>
              <a:rPr lang="en-US" sz="2400" dirty="0"/>
              <a:t> in Mei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90442-36B6-4924-A9ED-8E0E4783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EA7C6-4EBD-42BD-9EF8-2D49EB8A6A1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793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B68A9-A506-42F2-9D98-20F16A5EA93A}"/>
              </a:ext>
            </a:extLst>
          </p:cNvPr>
          <p:cNvSpPr txBox="1"/>
          <p:nvPr/>
        </p:nvSpPr>
        <p:spPr>
          <a:xfrm>
            <a:off x="409575" y="1704975"/>
            <a:ext cx="11372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Wat is </a:t>
            </a:r>
            <a:r>
              <a:rPr lang="en-US" sz="2800" b="1" dirty="0" err="1"/>
              <a:t>uw</a:t>
            </a:r>
            <a:r>
              <a:rPr lang="en-US" sz="2800" b="1" dirty="0"/>
              <a:t> </a:t>
            </a:r>
            <a:r>
              <a:rPr lang="en-US" sz="2800" b="1" dirty="0" err="1"/>
              <a:t>rol</a:t>
            </a:r>
            <a:r>
              <a:rPr lang="en-US" sz="2800" b="1" dirty="0"/>
              <a:t> </a:t>
            </a:r>
            <a:r>
              <a:rPr lang="en-US" sz="2800" b="1" dirty="0" err="1"/>
              <a:t>als</a:t>
            </a:r>
            <a:r>
              <a:rPr lang="en-US" sz="2800" b="1" dirty="0"/>
              <a:t> arts </a:t>
            </a:r>
            <a:r>
              <a:rPr lang="en-US" sz="2800" b="1" dirty="0" err="1"/>
              <a:t>werkzaam</a:t>
            </a:r>
            <a:r>
              <a:rPr lang="en-US" sz="2800" b="1" dirty="0"/>
              <a:t> in het </a:t>
            </a:r>
            <a:r>
              <a:rPr lang="en-US" sz="2800" b="1" dirty="0" err="1"/>
              <a:t>kustgebied</a:t>
            </a:r>
            <a:r>
              <a:rPr lang="en-US" sz="2800" b="1" dirty="0"/>
              <a:t> van Suriname?</a:t>
            </a:r>
          </a:p>
          <a:p>
            <a:endParaRPr lang="en-US" sz="2800" b="1" dirty="0"/>
          </a:p>
          <a:p>
            <a:r>
              <a:rPr lang="en-US" sz="2800" dirty="0"/>
              <a:t>Alert </a:t>
            </a:r>
            <a:r>
              <a:rPr lang="en-US" sz="2800" dirty="0" err="1"/>
              <a:t>zijn</a:t>
            </a:r>
            <a:r>
              <a:rPr lang="en-US" sz="2800" dirty="0"/>
              <a:t> op </a:t>
            </a:r>
            <a:r>
              <a:rPr lang="en-US" sz="2800" dirty="0" err="1"/>
              <a:t>verdachte</a:t>
            </a:r>
            <a:r>
              <a:rPr lang="en-US" sz="2800" dirty="0"/>
              <a:t> </a:t>
            </a:r>
            <a:r>
              <a:rPr lang="en-US" sz="2800" dirty="0" err="1"/>
              <a:t>gevallen</a:t>
            </a:r>
            <a:r>
              <a:rPr lang="en-US" sz="2800" dirty="0"/>
              <a:t> van malaria die </a:t>
            </a:r>
            <a:r>
              <a:rPr lang="en-US" sz="2800" dirty="0" err="1"/>
              <a:t>zich</a:t>
            </a:r>
            <a:r>
              <a:rPr lang="en-US" sz="2800" dirty="0"/>
              <a:t> op </a:t>
            </a:r>
            <a:r>
              <a:rPr lang="en-US" sz="2800" dirty="0" err="1"/>
              <a:t>uw</a:t>
            </a:r>
            <a:r>
              <a:rPr lang="en-US" sz="2800" dirty="0"/>
              <a:t> </a:t>
            </a:r>
            <a:r>
              <a:rPr lang="en-US" sz="2800" dirty="0" err="1"/>
              <a:t>polikliniek</a:t>
            </a:r>
            <a:r>
              <a:rPr lang="en-US" sz="2800" dirty="0"/>
              <a:t> </a:t>
            </a:r>
            <a:r>
              <a:rPr lang="en-US" sz="2800" dirty="0" err="1"/>
              <a:t>aanmelden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Weten</a:t>
            </a:r>
            <a:r>
              <a:rPr lang="en-US" sz="2800" dirty="0"/>
              <a:t> wat de </a:t>
            </a:r>
            <a:r>
              <a:rPr lang="en-US" sz="2800" dirty="0" err="1"/>
              <a:t>doen</a:t>
            </a:r>
            <a:r>
              <a:rPr lang="en-US" sz="2800" dirty="0"/>
              <a:t> </a:t>
            </a:r>
            <a:r>
              <a:rPr lang="en-US" sz="2800" dirty="0" err="1"/>
              <a:t>bij</a:t>
            </a:r>
            <a:r>
              <a:rPr lang="en-US" sz="2800" dirty="0"/>
              <a:t>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verdacht</a:t>
            </a:r>
            <a:r>
              <a:rPr lang="en-US" sz="2800" dirty="0"/>
              <a:t> malaria </a:t>
            </a:r>
            <a:r>
              <a:rPr lang="en-US" sz="2800" dirty="0" err="1"/>
              <a:t>geval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70474-22D5-465F-8CAE-82BFC7646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5FAA2-753D-46BC-B24C-EB4C3C7F1D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41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7C0B4-FAAB-40EC-8CBB-7942C1459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13750" r="4843" b="4861"/>
          <a:stretch/>
        </p:blipFill>
        <p:spPr>
          <a:xfrm>
            <a:off x="609600" y="942974"/>
            <a:ext cx="10991850" cy="5581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9AFA8-5856-40A4-A45E-E68205C8848B}"/>
              </a:ext>
            </a:extLst>
          </p:cNvPr>
          <p:cNvSpPr txBox="1"/>
          <p:nvPr/>
        </p:nvSpPr>
        <p:spPr>
          <a:xfrm>
            <a:off x="2095500" y="123825"/>
            <a:ext cx="772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Tafelblad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9D393-B478-4C36-822B-1FA8A710A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840" y="123825"/>
            <a:ext cx="1132668" cy="626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26228-6400-47CE-92FB-B5FBA749F4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91" y="68029"/>
            <a:ext cx="1268684" cy="1109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50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0FDBF7-76F0-44FE-9B4C-4035F0CFC5B3}"/>
              </a:ext>
            </a:extLst>
          </p:cNvPr>
          <p:cNvSpPr txBox="1"/>
          <p:nvPr/>
        </p:nvSpPr>
        <p:spPr>
          <a:xfrm>
            <a:off x="843379" y="1269506"/>
            <a:ext cx="10999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Eligibility of requestion WHO certification of elimination: </a:t>
            </a:r>
          </a:p>
          <a:p>
            <a:r>
              <a:rPr lang="en-US" sz="2800" b="1" dirty="0"/>
              <a:t>3 consecutive years of no transmission of malaria in the country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245B3-6A4A-4D6A-9378-B77A7FFCBC9F}"/>
              </a:ext>
            </a:extLst>
          </p:cNvPr>
          <p:cNvSpPr txBox="1"/>
          <p:nvPr/>
        </p:nvSpPr>
        <p:spPr>
          <a:xfrm>
            <a:off x="221943" y="3133817"/>
            <a:ext cx="119700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Drie</a:t>
            </a:r>
            <a:r>
              <a:rPr lang="en-US" sz="2400" dirty="0"/>
              <a:t> </a:t>
            </a:r>
            <a:r>
              <a:rPr lang="en-US" sz="2400" dirty="0" err="1"/>
              <a:t>opeenvolgende</a:t>
            </a:r>
            <a:r>
              <a:rPr lang="en-US" sz="2400" dirty="0"/>
              <a:t> </a:t>
            </a:r>
            <a:r>
              <a:rPr lang="en-US" sz="2400" dirty="0" err="1"/>
              <a:t>jaren</a:t>
            </a:r>
            <a:r>
              <a:rPr lang="en-US" sz="2400" dirty="0"/>
              <a:t>: </a:t>
            </a:r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800" i="1" dirty="0" err="1"/>
              <a:t>autochtone</a:t>
            </a:r>
            <a:r>
              <a:rPr lang="en-US" sz="2800" i="1" dirty="0"/>
              <a:t> </a:t>
            </a:r>
            <a:r>
              <a:rPr lang="en-US" sz="2400" dirty="0" err="1"/>
              <a:t>gevallen</a:t>
            </a:r>
            <a:r>
              <a:rPr lang="en-US" sz="2400" dirty="0"/>
              <a:t> (</a:t>
            </a:r>
            <a:r>
              <a:rPr lang="en-US" sz="2400" dirty="0" err="1"/>
              <a:t>besmetting</a:t>
            </a:r>
            <a:r>
              <a:rPr lang="en-US" sz="2400" dirty="0"/>
              <a:t> </a:t>
            </a:r>
            <a:r>
              <a:rPr lang="en-US" sz="2400" dirty="0" err="1"/>
              <a:t>heeft</a:t>
            </a:r>
            <a:r>
              <a:rPr lang="en-US" sz="2400" dirty="0"/>
              <a:t> </a:t>
            </a:r>
            <a:r>
              <a:rPr lang="en-US" sz="2400" dirty="0" err="1"/>
              <a:t>plaatsgevonden</a:t>
            </a:r>
            <a:r>
              <a:rPr lang="en-US" sz="2400" dirty="0"/>
              <a:t> op </a:t>
            </a:r>
            <a:r>
              <a:rPr lang="en-US" sz="2400" dirty="0" err="1"/>
              <a:t>ons</a:t>
            </a:r>
            <a:r>
              <a:rPr lang="en-US" sz="2400" dirty="0"/>
              <a:t> </a:t>
            </a:r>
            <a:r>
              <a:rPr lang="en-US" sz="2400" dirty="0" err="1"/>
              <a:t>grondgebied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99D82-C27E-4186-8B95-EA63F00AC307}"/>
              </a:ext>
            </a:extLst>
          </p:cNvPr>
          <p:cNvSpPr txBox="1"/>
          <p:nvPr/>
        </p:nvSpPr>
        <p:spPr>
          <a:xfrm>
            <a:off x="0" y="4362800"/>
            <a:ext cx="121919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Classificatie</a:t>
            </a:r>
            <a:r>
              <a:rPr lang="en-US" sz="2800" dirty="0"/>
              <a:t> van </a:t>
            </a:r>
            <a:r>
              <a:rPr lang="en-US" sz="2800" dirty="0" err="1"/>
              <a:t>malariagevallen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Autochtoon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Import: </a:t>
            </a:r>
            <a:r>
              <a:rPr lang="en-US" sz="2400" dirty="0" err="1"/>
              <a:t>besmetting</a:t>
            </a:r>
            <a:r>
              <a:rPr lang="en-US" sz="2400" dirty="0"/>
              <a:t> </a:t>
            </a:r>
            <a:r>
              <a:rPr lang="en-US" sz="2400" dirty="0" err="1"/>
              <a:t>niet</a:t>
            </a:r>
            <a:r>
              <a:rPr lang="en-US" sz="2400" dirty="0"/>
              <a:t> op </a:t>
            </a:r>
            <a:r>
              <a:rPr lang="en-US" sz="2400" dirty="0" err="1"/>
              <a:t>ons</a:t>
            </a:r>
            <a:r>
              <a:rPr lang="en-US" sz="2400" dirty="0"/>
              <a:t> </a:t>
            </a:r>
            <a:r>
              <a:rPr lang="en-US" sz="2400" dirty="0" err="1"/>
              <a:t>grondgebied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Geintrudeerd</a:t>
            </a:r>
            <a:r>
              <a:rPr lang="en-US" sz="2400" dirty="0"/>
              <a:t> (“introduced”): </a:t>
            </a:r>
            <a:r>
              <a:rPr lang="en-US" sz="2400" dirty="0" err="1"/>
              <a:t>besmetting</a:t>
            </a:r>
            <a:r>
              <a:rPr lang="en-US" sz="2400" dirty="0"/>
              <a:t> </a:t>
            </a:r>
            <a:r>
              <a:rPr lang="en-US" sz="2400" dirty="0" err="1"/>
              <a:t>wel</a:t>
            </a:r>
            <a:r>
              <a:rPr lang="en-US" sz="2400" dirty="0"/>
              <a:t> op </a:t>
            </a:r>
            <a:r>
              <a:rPr lang="en-US" sz="2400" dirty="0" err="1"/>
              <a:t>ons</a:t>
            </a:r>
            <a:r>
              <a:rPr lang="en-US" sz="2400" dirty="0"/>
              <a:t> </a:t>
            </a:r>
            <a:r>
              <a:rPr lang="en-US" sz="2400" dirty="0" err="1"/>
              <a:t>grondgebied</a:t>
            </a:r>
            <a:r>
              <a:rPr lang="en-US" sz="2400" dirty="0"/>
              <a:t> door </a:t>
            </a:r>
            <a:r>
              <a:rPr lang="en-US" sz="2400" dirty="0" err="1"/>
              <a:t>een</a:t>
            </a:r>
            <a:r>
              <a:rPr lang="en-US" sz="2400" dirty="0"/>
              <a:t> import </a:t>
            </a:r>
            <a:r>
              <a:rPr lang="en-US" sz="2400" dirty="0" err="1"/>
              <a:t>geval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68D9F-8BB6-4431-971C-D576F20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9A337-8AD8-4E28-A24D-CCB7499D89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32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4299FF-8CC5-4294-9AFB-137F627DC72A}"/>
              </a:ext>
            </a:extLst>
          </p:cNvPr>
          <p:cNvSpPr txBox="1"/>
          <p:nvPr/>
        </p:nvSpPr>
        <p:spPr>
          <a:xfrm>
            <a:off x="508986" y="2197894"/>
            <a:ext cx="1168301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Laatste</a:t>
            </a:r>
            <a:r>
              <a:rPr lang="en-US" sz="2800" dirty="0"/>
              <a:t> </a:t>
            </a:r>
            <a:r>
              <a:rPr lang="en-US" sz="2800" dirty="0" err="1"/>
              <a:t>autochtone</a:t>
            </a:r>
            <a:r>
              <a:rPr lang="en-US" sz="2800" dirty="0"/>
              <a:t> </a:t>
            </a:r>
            <a:r>
              <a:rPr lang="en-US" sz="2800" dirty="0" err="1"/>
              <a:t>geval</a:t>
            </a:r>
            <a:r>
              <a:rPr lang="en-US" sz="2800" dirty="0"/>
              <a:t> van Plasmodium falciparum in Suriname: 2019</a:t>
            </a:r>
          </a:p>
          <a:p>
            <a:r>
              <a:rPr lang="en-US" sz="2800" dirty="0" err="1"/>
              <a:t>Laatste</a:t>
            </a:r>
            <a:r>
              <a:rPr lang="en-US" sz="2800" dirty="0"/>
              <a:t> </a:t>
            </a:r>
            <a:r>
              <a:rPr lang="en-US" sz="2800" dirty="0" err="1"/>
              <a:t>autochtone</a:t>
            </a:r>
            <a:r>
              <a:rPr lang="en-US" sz="2800" dirty="0"/>
              <a:t> </a:t>
            </a:r>
            <a:r>
              <a:rPr lang="en-US" sz="2800" dirty="0" err="1"/>
              <a:t>geval</a:t>
            </a:r>
            <a:r>
              <a:rPr lang="en-US" sz="2800" dirty="0"/>
              <a:t> van Plasmodium vivax in Suriname: </a:t>
            </a:r>
            <a:r>
              <a:rPr lang="en-US" sz="2800" dirty="0" err="1"/>
              <a:t>Oktober</a:t>
            </a:r>
            <a:r>
              <a:rPr lang="en-US" sz="2800" dirty="0"/>
              <a:t> 2021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902FB-1F4F-49C9-8094-15DF04273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8EEB20-A3D3-48EF-817F-9D13F82BDF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06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323201E5-5CBE-4077-9464-9D1B8AF8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738" y="712576"/>
            <a:ext cx="142239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classified malaria positive cases  from 2020-2024 by month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AEB87EA-D6E8-4A6F-B47D-B6D0D7004328}"/>
              </a:ext>
            </a:extLst>
          </p:cNvPr>
          <p:cNvGraphicFramePr>
            <a:graphicFrameLocks noGrp="1"/>
          </p:cNvGraphicFramePr>
          <p:nvPr/>
        </p:nvGraphicFramePr>
        <p:xfrm>
          <a:off x="963037" y="1351211"/>
          <a:ext cx="9912485" cy="490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967">
                  <a:extLst>
                    <a:ext uri="{9D8B030D-6E8A-4147-A177-3AD203B41FA5}">
                      <a16:colId xmlns:a16="http://schemas.microsoft.com/office/drawing/2014/main" val="2045951006"/>
                    </a:ext>
                  </a:extLst>
                </a:gridCol>
                <a:gridCol w="590399">
                  <a:extLst>
                    <a:ext uri="{9D8B030D-6E8A-4147-A177-3AD203B41FA5}">
                      <a16:colId xmlns:a16="http://schemas.microsoft.com/office/drawing/2014/main" val="1417203023"/>
                    </a:ext>
                  </a:extLst>
                </a:gridCol>
                <a:gridCol w="652546">
                  <a:extLst>
                    <a:ext uri="{9D8B030D-6E8A-4147-A177-3AD203B41FA5}">
                      <a16:colId xmlns:a16="http://schemas.microsoft.com/office/drawing/2014/main" val="3335460805"/>
                    </a:ext>
                  </a:extLst>
                </a:gridCol>
                <a:gridCol w="652546">
                  <a:extLst>
                    <a:ext uri="{9D8B030D-6E8A-4147-A177-3AD203B41FA5}">
                      <a16:colId xmlns:a16="http://schemas.microsoft.com/office/drawing/2014/main" val="973615078"/>
                    </a:ext>
                  </a:extLst>
                </a:gridCol>
                <a:gridCol w="481642">
                  <a:extLst>
                    <a:ext uri="{9D8B030D-6E8A-4147-A177-3AD203B41FA5}">
                      <a16:colId xmlns:a16="http://schemas.microsoft.com/office/drawing/2014/main" val="505890071"/>
                    </a:ext>
                  </a:extLst>
                </a:gridCol>
                <a:gridCol w="388420">
                  <a:extLst>
                    <a:ext uri="{9D8B030D-6E8A-4147-A177-3AD203B41FA5}">
                      <a16:colId xmlns:a16="http://schemas.microsoft.com/office/drawing/2014/main" val="2389807559"/>
                    </a:ext>
                  </a:extLst>
                </a:gridCol>
                <a:gridCol w="403957">
                  <a:extLst>
                    <a:ext uri="{9D8B030D-6E8A-4147-A177-3AD203B41FA5}">
                      <a16:colId xmlns:a16="http://schemas.microsoft.com/office/drawing/2014/main" val="901670108"/>
                    </a:ext>
                  </a:extLst>
                </a:gridCol>
                <a:gridCol w="403957">
                  <a:extLst>
                    <a:ext uri="{9D8B030D-6E8A-4147-A177-3AD203B41FA5}">
                      <a16:colId xmlns:a16="http://schemas.microsoft.com/office/drawing/2014/main" val="1778300459"/>
                    </a:ext>
                  </a:extLst>
                </a:gridCol>
                <a:gridCol w="543789">
                  <a:extLst>
                    <a:ext uri="{9D8B030D-6E8A-4147-A177-3AD203B41FA5}">
                      <a16:colId xmlns:a16="http://schemas.microsoft.com/office/drawing/2014/main" val="2319160004"/>
                    </a:ext>
                  </a:extLst>
                </a:gridCol>
                <a:gridCol w="807914">
                  <a:extLst>
                    <a:ext uri="{9D8B030D-6E8A-4147-A177-3AD203B41FA5}">
                      <a16:colId xmlns:a16="http://schemas.microsoft.com/office/drawing/2014/main" val="44098302"/>
                    </a:ext>
                  </a:extLst>
                </a:gridCol>
                <a:gridCol w="807914">
                  <a:extLst>
                    <a:ext uri="{9D8B030D-6E8A-4147-A177-3AD203B41FA5}">
                      <a16:colId xmlns:a16="http://schemas.microsoft.com/office/drawing/2014/main" val="512769069"/>
                    </a:ext>
                  </a:extLst>
                </a:gridCol>
                <a:gridCol w="745767">
                  <a:extLst>
                    <a:ext uri="{9D8B030D-6E8A-4147-A177-3AD203B41FA5}">
                      <a16:colId xmlns:a16="http://schemas.microsoft.com/office/drawing/2014/main" val="2707853386"/>
                    </a:ext>
                  </a:extLst>
                </a:gridCol>
                <a:gridCol w="745767">
                  <a:extLst>
                    <a:ext uri="{9D8B030D-6E8A-4147-A177-3AD203B41FA5}">
                      <a16:colId xmlns:a16="http://schemas.microsoft.com/office/drawing/2014/main" val="2388688583"/>
                    </a:ext>
                  </a:extLst>
                </a:gridCol>
                <a:gridCol w="823450">
                  <a:extLst>
                    <a:ext uri="{9D8B030D-6E8A-4147-A177-3AD203B41FA5}">
                      <a16:colId xmlns:a16="http://schemas.microsoft.com/office/drawing/2014/main" val="2830826868"/>
                    </a:ext>
                  </a:extLst>
                </a:gridCol>
                <a:gridCol w="823450">
                  <a:extLst>
                    <a:ext uri="{9D8B030D-6E8A-4147-A177-3AD203B41FA5}">
                      <a16:colId xmlns:a16="http://schemas.microsoft.com/office/drawing/2014/main" val="2136516461"/>
                    </a:ext>
                  </a:extLst>
                </a:gridCol>
              </a:tblGrid>
              <a:tr h="474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Classification1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Year1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January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February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March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April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May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June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July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August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September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October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November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December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800">
                          <a:effectLst/>
                        </a:rPr>
                        <a:t>Grand 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20086888"/>
                  </a:ext>
                </a:extLst>
              </a:tr>
              <a:tr h="295272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Indigenous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94878858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25807323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42004256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70442255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60416264"/>
                  </a:ext>
                </a:extLst>
              </a:tr>
              <a:tr h="295272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Introduced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73098294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67083004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23052148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43129613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22445089"/>
                  </a:ext>
                </a:extLst>
              </a:tr>
              <a:tr h="295272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Imported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69093724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8976575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30505336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84440535"/>
                  </a:ext>
                </a:extLst>
              </a:tr>
              <a:tr h="295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2024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5677543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3A9A623-C2D4-4FB2-B7D1-E8855E55CB14}"/>
              </a:ext>
            </a:extLst>
          </p:cNvPr>
          <p:cNvSpPr/>
          <p:nvPr/>
        </p:nvSpPr>
        <p:spPr>
          <a:xfrm>
            <a:off x="10068128" y="2461098"/>
            <a:ext cx="807394" cy="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22414-AAE3-437A-BAEA-DF7DD68DA704}"/>
              </a:ext>
            </a:extLst>
          </p:cNvPr>
          <p:cNvSpPr/>
          <p:nvPr/>
        </p:nvSpPr>
        <p:spPr>
          <a:xfrm>
            <a:off x="10068128" y="5408579"/>
            <a:ext cx="807394" cy="807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2A873-862F-4D48-8AF9-90B8EDBF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99" y="106212"/>
            <a:ext cx="1280383" cy="708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E6D30-4148-4777-8AC2-AA52AE2D55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4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115" y="95250"/>
            <a:ext cx="901065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182100" y="1317812"/>
            <a:ext cx="283733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4992" y="2347283"/>
            <a:ext cx="267020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Binnenlandse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oorlog</a:t>
            </a:r>
            <a:r>
              <a:rPr lang="en-US" sz="2400" b="1" dirty="0">
                <a:solidFill>
                  <a:srgbClr val="FF0000"/>
                </a:solidFill>
              </a:rPr>
              <a:t> 1986-1992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9896C-137D-4D08-A04D-43C29D77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266" y="95250"/>
            <a:ext cx="1894499" cy="1048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12D3C-0641-4742-ACF8-12A4AF5D038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7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6158-A761-43EC-808F-951400B217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192541"/>
            <a:ext cx="11620500" cy="857250"/>
          </a:xfrm>
        </p:spPr>
        <p:txBody>
          <a:bodyPr>
            <a:normAutofit/>
          </a:bodyPr>
          <a:lstStyle/>
          <a:p>
            <a:r>
              <a:rPr lang="es-ES" sz="2400" b="1" dirty="0"/>
              <a:t>De </a:t>
            </a:r>
            <a:r>
              <a:rPr lang="es-ES" sz="2400" b="1" dirty="0" err="1"/>
              <a:t>lange</a:t>
            </a:r>
            <a:r>
              <a:rPr lang="es-ES" sz="2400" b="1" dirty="0"/>
              <a:t> </a:t>
            </a:r>
            <a:r>
              <a:rPr lang="es-ES" sz="2400" b="1" dirty="0" err="1"/>
              <a:t>weg</a:t>
            </a:r>
            <a:r>
              <a:rPr lang="es-ES" sz="2400" b="1" dirty="0"/>
              <a:t> </a:t>
            </a:r>
            <a:r>
              <a:rPr lang="es-ES" sz="2400" b="1" dirty="0" err="1"/>
              <a:t>naar</a:t>
            </a:r>
            <a:r>
              <a:rPr lang="es-ES" sz="2400" b="1" dirty="0"/>
              <a:t> malaria </a:t>
            </a:r>
            <a:r>
              <a:rPr lang="es-ES" sz="2400" b="1" dirty="0" err="1"/>
              <a:t>eliminatie</a:t>
            </a:r>
            <a:endParaRPr lang="es-ES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8A973-A2FC-49FF-88FF-4BD3F9D42A7A}"/>
              </a:ext>
            </a:extLst>
          </p:cNvPr>
          <p:cNvSpPr txBox="1">
            <a:spLocks/>
          </p:cNvSpPr>
          <p:nvPr/>
        </p:nvSpPr>
        <p:spPr>
          <a:xfrm>
            <a:off x="671193" y="1371600"/>
            <a:ext cx="10490793" cy="46035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7849A-EE34-4152-80A1-8CF78E5327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4931" y="1095833"/>
            <a:ext cx="11801319" cy="4879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9D2AA-8598-401C-B840-9760E52A9E89}"/>
              </a:ext>
            </a:extLst>
          </p:cNvPr>
          <p:cNvSpPr txBox="1"/>
          <p:nvPr/>
        </p:nvSpPr>
        <p:spPr>
          <a:xfrm>
            <a:off x="285750" y="6145967"/>
            <a:ext cx="6999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Malaria National Strategic Plan Suriname 2023-2027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0E120-8B2F-48D0-80A3-4CF27420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87B29-F482-4389-973D-76327167B96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5" y="68029"/>
            <a:ext cx="1407230" cy="1132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92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A4027-B301-4003-AFB3-BD3F89C3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7" t="13611" r="10078" b="5416"/>
          <a:stretch/>
        </p:blipFill>
        <p:spPr>
          <a:xfrm>
            <a:off x="1133474" y="933450"/>
            <a:ext cx="9829801" cy="555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5AAED-B751-4A0D-89C1-64A2C9A8D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84" y="106212"/>
            <a:ext cx="1894499" cy="1048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349F5-B44B-4821-B519-56F9296D16B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383" y="68028"/>
            <a:ext cx="1553592" cy="131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689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015AC-BF87-4769-81E1-20B6CC17D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2" t="13473" r="8671" b="5555"/>
          <a:stretch/>
        </p:blipFill>
        <p:spPr>
          <a:xfrm>
            <a:off x="1009649" y="819149"/>
            <a:ext cx="10172701" cy="5553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F6210-7EA0-4681-815E-9F264BDA7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357" y="133921"/>
            <a:ext cx="1894499" cy="10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31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706</Words>
  <Application>Microsoft Office PowerPoint</Application>
  <PresentationFormat>Widescreen</PresentationFormat>
  <Paragraphs>364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lange weg naar malaria eliminatie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Coordinator_MP</dc:creator>
  <cp:lastModifiedBy>Coordinator_MP</cp:lastModifiedBy>
  <cp:revision>18</cp:revision>
  <dcterms:created xsi:type="dcterms:W3CDTF">2024-11-07T08:48:38Z</dcterms:created>
  <dcterms:modified xsi:type="dcterms:W3CDTF">2024-11-08T04:34:36Z</dcterms:modified>
</cp:coreProperties>
</file>